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424" r:id="rId3"/>
    <p:sldId id="393" r:id="rId4"/>
    <p:sldId id="418" r:id="rId5"/>
    <p:sldId id="419" r:id="rId6"/>
    <p:sldId id="420" r:id="rId7"/>
    <p:sldId id="423" r:id="rId8"/>
    <p:sldId id="412" r:id="rId9"/>
    <p:sldId id="377" r:id="rId10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CC99"/>
    <a:srgbClr val="0033CC"/>
    <a:srgbClr val="FFFFCC"/>
    <a:srgbClr val="FFCCCC"/>
    <a:srgbClr val="FF99FF"/>
    <a:srgbClr val="075861"/>
    <a:srgbClr val="D8F9FC"/>
    <a:srgbClr val="4CE2F2"/>
    <a:srgbClr val="0FB9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183" autoAdjust="0"/>
    <p:restoredTop sz="95501" autoAdjust="0"/>
  </p:normalViewPr>
  <p:slideViewPr>
    <p:cSldViewPr snapToGrid="0">
      <p:cViewPr varScale="1">
        <p:scale>
          <a:sx n="83" d="100"/>
          <a:sy n="83" d="100"/>
        </p:scale>
        <p:origin x="-154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ru-RU" sz="1100" dirty="0" smtClean="0"/>
              <a:t>Объем покупки МАЭК эл/эн от ВИЭ, тыс. </a:t>
            </a:r>
            <a:r>
              <a:rPr lang="ru-RU" sz="1100" dirty="0" err="1" smtClean="0"/>
              <a:t>кВтч</a:t>
            </a:r>
            <a:endParaRPr lang="ru-RU" sz="1100" dirty="0"/>
          </a:p>
        </c:rich>
      </c:tx>
      <c:layout>
        <c:manualLayout>
          <c:xMode val="edge"/>
          <c:yMode val="edge"/>
          <c:x val="0.11088838214637374"/>
          <c:y val="2.682414524791252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1263422796490395E-2"/>
          <c:y val="0.20886295104191849"/>
          <c:w val="0.91747315440701926"/>
          <c:h val="0.634001199473418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Объем, кВтч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ln w="12700">
                <a:solidFill>
                  <a:srgbClr val="FF0000"/>
                </a:solidFill>
              </a:ln>
            </c:spPr>
          </c:dPt>
          <c:dLbls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2018 год,
факт</c:v>
                </c:pt>
                <c:pt idx="1">
                  <c:v>2019 год,
ожидаемое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6343.89</c:v>
                </c:pt>
                <c:pt idx="1">
                  <c:v>86091.023000000001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3004544"/>
        <c:axId val="53005696"/>
      </c:barChart>
      <c:catAx>
        <c:axId val="53004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53005696"/>
        <c:crosses val="autoZero"/>
        <c:auto val="1"/>
        <c:lblAlgn val="ctr"/>
        <c:lblOffset val="100"/>
        <c:noMultiLvlLbl val="0"/>
      </c:catAx>
      <c:valAx>
        <c:axId val="5300569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53004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Электроэнергия, тенге/кВтч</c:v>
                </c:pt>
              </c:strCache>
            </c:strRef>
          </c:tx>
          <c:explosion val="3"/>
          <c:dPt>
            <c:idx val="0"/>
            <c:bubble3D val="0"/>
            <c:explosion val="6"/>
            <c:spPr>
              <a:solidFill>
                <a:srgbClr val="00CCFF"/>
              </a:solidFill>
            </c:spPr>
          </c:dPt>
          <c:dPt>
            <c:idx val="1"/>
            <c:bubble3D val="0"/>
            <c:spPr>
              <a:solidFill>
                <a:srgbClr val="FF9933"/>
              </a:solidFill>
            </c:spPr>
          </c:dPt>
          <c:dPt>
            <c:idx val="2"/>
            <c:bubble3D val="0"/>
            <c:spPr>
              <a:solidFill>
                <a:srgbClr val="FFFF66"/>
              </a:solidFill>
            </c:spPr>
          </c:dPt>
          <c:dPt>
            <c:idx val="3"/>
            <c:bubble3D val="0"/>
            <c:spPr>
              <a:solidFill>
                <a:srgbClr val="66FF99"/>
              </a:solidFill>
            </c:spPr>
          </c:dPt>
          <c:dPt>
            <c:idx val="4"/>
            <c:bubble3D val="0"/>
            <c:spPr>
              <a:solidFill>
                <a:srgbClr val="9900FF"/>
              </a:solidFill>
            </c:spPr>
          </c:dPt>
          <c:dPt>
            <c:idx val="5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6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7"/>
            <c:bubble3D val="0"/>
            <c:spPr>
              <a:solidFill>
                <a:srgbClr val="FF6969"/>
              </a:solidFill>
            </c:spPr>
          </c:dPt>
          <c:dLbls>
            <c:dLbl>
              <c:idx val="0"/>
              <c:layout>
                <c:manualLayout>
                  <c:x val="-0.21757983898013375"/>
                  <c:y val="1.3553408916668921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460527824225217"/>
                  <c:y val="-0.1524005375616707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191712111221654E-2"/>
                  <c:y val="0.1251050319740960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7475989177996635E-3"/>
                  <c:y val="7.022016577824678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9671962112480638E-3"/>
                  <c:y val="2.312489289354294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5.4871107915744569E-3"/>
                  <c:y val="1.505533457802310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6711584879315206"/>
                  <c:y val="0.1620236130277529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1778701355271894E-2"/>
                  <c:y val="1.2818320390363576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6.2387805432205477E-2"/>
                  <c:y val="-4.269646706532816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Топливо</c:v>
                </c:pt>
                <c:pt idx="1">
                  <c:v>Сырье и материалы</c:v>
                </c:pt>
                <c:pt idx="2">
                  <c:v>Расходы на оплату труда</c:v>
                </c:pt>
                <c:pt idx="3">
                  <c:v>Диспетчеризация и балансирование</c:v>
                </c:pt>
                <c:pt idx="4">
                  <c:v>Ремонтные работы</c:v>
                </c:pt>
                <c:pt idx="5">
                  <c:v>Амортизация</c:v>
                </c:pt>
                <c:pt idx="6">
                  <c:v>Прочие производственные расходы</c:v>
                </c:pt>
                <c:pt idx="7">
                  <c:v>ВИЭ</c:v>
                </c:pt>
                <c:pt idx="8">
                  <c:v>Расходы периода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>
                  <c:v>23747.669000000002</c:v>
                </c:pt>
                <c:pt idx="1">
                  <c:v>6255.7740000000003</c:v>
                </c:pt>
                <c:pt idx="2">
                  <c:v>2228.317</c:v>
                </c:pt>
                <c:pt idx="3">
                  <c:v>1283.7860000000001</c:v>
                </c:pt>
                <c:pt idx="4">
                  <c:v>3261.8510000000001</c:v>
                </c:pt>
                <c:pt idx="5">
                  <c:v>1234.6020000000001</c:v>
                </c:pt>
                <c:pt idx="6">
                  <c:v>4759.2299999999996</c:v>
                </c:pt>
                <c:pt idx="7">
                  <c:v>2074.7939999999999</c:v>
                </c:pt>
                <c:pt idx="8">
                  <c:v>1811.9259999999999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9">
          <a:noFill/>
        </a:ln>
      </c:spPr>
    </c:plotArea>
    <c:plotVisOnly val="1"/>
    <c:dispBlanksAs val="gap"/>
    <c:showDLblsOverMax val="0"/>
  </c:chart>
  <c:spPr>
    <a:effectLst>
      <a:glow rad="63500">
        <a:schemeClr val="accent1">
          <a:satMod val="175000"/>
          <a:alpha val="40000"/>
        </a:schemeClr>
      </a:glow>
    </a:effectLst>
    <a:scene3d>
      <a:camera prst="orthographicFront"/>
      <a:lightRig rig="threePt" dir="t"/>
    </a:scene3d>
    <a:sp3d>
      <a:bevelT/>
    </a:sp3d>
  </c:spPr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 smtClean="0">
                <a:effectLst/>
              </a:rPr>
              <a:t>Из имеющихся 44 ЭПО представлены </a:t>
            </a:r>
            <a:r>
              <a:rPr lang="ru-RU" sz="1800" b="1" i="0" u="none" strike="noStrike" baseline="0" dirty="0" smtClean="0">
                <a:effectLst/>
              </a:rPr>
              <a:t>ЭПО Западного Казахстана, а также  ЭПО </a:t>
            </a:r>
            <a:r>
              <a:rPr lang="ru-RU" sz="1800" b="1" i="0" baseline="0" dirty="0" smtClean="0">
                <a:effectLst/>
              </a:rPr>
              <a:t>имеющие максимальный и минимальный % роста тарифа в соответствии с приказом Минэнерго об изменении уровней тарифов, % роста </a:t>
            </a:r>
            <a:r>
              <a:rPr lang="ru-RU" sz="1800" b="0" i="1" baseline="0" dirty="0" smtClean="0">
                <a:effectLst/>
                <a:latin typeface="Times New Roman" pitchFamily="18" charset="0"/>
                <a:cs typeface="Times New Roman" pitchFamily="18" charset="0"/>
              </a:rPr>
              <a:t>(тенге кВт/час без НДС)</a:t>
            </a:r>
            <a:endParaRPr lang="ru-RU" b="0" i="1" dirty="0">
              <a:effectLst/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2350582024784758"/>
          <c:y val="1.3729692622452373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Прирост тарифов ЭПО в 2019 году, тенге кВт/час без НДС</c:v>
                </c:pt>
              </c:strCache>
            </c:strRef>
          </c:tx>
          <c:invertIfNegative val="0"/>
          <c:dPt>
            <c:idx val="6"/>
            <c:invertIfNegative val="0"/>
            <c:bubble3D val="0"/>
            <c:spPr>
              <a:effectLst/>
            </c:spPr>
          </c:dPt>
          <c:dPt>
            <c:idx val="11"/>
            <c:invertIfNegative val="0"/>
            <c:bubble3D val="0"/>
            <c:spPr>
              <a:ln w="19050">
                <a:solidFill>
                  <a:srgbClr val="FF0000"/>
                </a:solidFill>
              </a:ln>
            </c:spPr>
          </c:dPt>
          <c:dPt>
            <c:idx val="12"/>
            <c:invertIfNegative val="0"/>
            <c:bubble3D val="0"/>
          </c:dPt>
          <c:dPt>
            <c:idx val="15"/>
            <c:invertIfNegative val="0"/>
            <c:bubble3D val="0"/>
          </c:dPt>
          <c:dLbls>
            <c:dLbl>
              <c:idx val="0"/>
              <c:layout>
                <c:manualLayout>
                  <c:x val="3.2612424700393678E-3"/>
                  <c:y val="-2.9747667348646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7080823346436E-3"/>
                  <c:y val="-4.3477359971099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4354041167322797E-3"/>
                  <c:y val="-3.6612693839566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5224849400787356E-3"/>
                  <c:y val="-3.8900795763615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6095657634251915E-3"/>
                  <c:y val="-4.1189077867357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3483232933858237E-3"/>
                  <c:y val="-4.8053924178583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3483232933858237E-3"/>
                  <c:y val="-5.0342206282325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4354041167322797E-3"/>
                  <c:y val="-4.1189077867357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4354041167322797E-3"/>
                  <c:y val="-4.3477359971099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3483232933858237E-3"/>
                  <c:y val="-4.1189077867357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2.1741616466929119E-3"/>
                  <c:y val="-4.3477359971099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1741616466929119E-3"/>
                  <c:y val="-4.1189077867357114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3.2612424700393678E-3"/>
                  <c:y val="-3.8900795763615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2.1741616466929119E-3"/>
                  <c:y val="-3.8900795763615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0870808233464559E-3"/>
                  <c:y val="-4.1189077867357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3.2612424700393678E-3"/>
                  <c:y val="-4.3477359971099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4.3483232933858237E-3"/>
                  <c:y val="-4.576564207484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4.3483232933858237E-3"/>
                  <c:y val="-4.3477359971099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АО "Шардаринская ГЭС"</c:v>
                </c:pt>
                <c:pt idx="1">
                  <c:v>ТОО "Казахмыс Энерджи"</c:v>
                </c:pt>
                <c:pt idx="2">
                  <c:v>АО "Мойнакская ГЭС им. У.Д. Кантаева"</c:v>
                </c:pt>
                <c:pt idx="3">
                  <c:v>ТОО "Текелийский энергокомплекс"</c:v>
                </c:pt>
                <c:pt idx="4">
                  <c:v>ТОО "Sagat Energy"</c:v>
                </c:pt>
                <c:pt idx="5">
                  <c:v>ТОО "ГРЭ Топар"</c:v>
                </c:pt>
                <c:pt idx="6">
                  <c:v>ГКП "Кентау Сервис"</c:v>
                </c:pt>
                <c:pt idx="7">
                  <c:v>ТОО "Согринская ТЭЦ"</c:v>
                </c:pt>
                <c:pt idx="8">
                  <c:v>АО "Атырауская ТЭЦ"</c:v>
                </c:pt>
                <c:pt idx="9">
                  <c:v>АО "Жайыктеплоэнерго"</c:v>
                </c:pt>
                <c:pt idx="10">
                  <c:v>ТОО "Батыс Пауэр"</c:v>
                </c:pt>
                <c:pt idx="11">
                  <c:v>ТОО "МАЭК-Казатомпром"</c:v>
                </c:pt>
                <c:pt idx="12">
                  <c:v>АО "Астана-Энергия"</c:v>
                </c:pt>
                <c:pt idx="13">
                  <c:v>АО "Севказэнерго"</c:v>
                </c:pt>
                <c:pt idx="14">
                  <c:v>АО "Кристалл Менеджмент"</c:v>
                </c:pt>
                <c:pt idx="15">
                  <c:v>АО "3-Энергоорталык"</c:v>
                </c:pt>
                <c:pt idx="16">
                  <c:v>ТОО "Уральская ГТЭС"</c:v>
                </c:pt>
              </c:strCache>
            </c:strRef>
          </c:cat>
          <c:val>
            <c:numRef>
              <c:f>Лист1!$B$2:$B$18</c:f>
              <c:numCache>
                <c:formatCode>0.00%</c:formatCode>
                <c:ptCount val="17"/>
                <c:pt idx="0">
                  <c:v>1.6830769230769231</c:v>
                </c:pt>
                <c:pt idx="1">
                  <c:v>0.75416666666666665</c:v>
                </c:pt>
                <c:pt idx="2">
                  <c:v>0.68347338935574231</c:v>
                </c:pt>
                <c:pt idx="3">
                  <c:v>0.61904761904761907</c:v>
                </c:pt>
                <c:pt idx="4">
                  <c:v>0.45531914893617009</c:v>
                </c:pt>
                <c:pt idx="5">
                  <c:v>0.21458333333333335</c:v>
                </c:pt>
                <c:pt idx="6">
                  <c:v>0.15873015873015883</c:v>
                </c:pt>
                <c:pt idx="7">
                  <c:v>0.15492957746478875</c:v>
                </c:pt>
                <c:pt idx="8">
                  <c:v>0.1254125412541256</c:v>
                </c:pt>
                <c:pt idx="9">
                  <c:v>9.6828046744574348E-2</c:v>
                </c:pt>
                <c:pt idx="10">
                  <c:v>5.3703703703703809E-2</c:v>
                </c:pt>
                <c:pt idx="11">
                  <c:v>4.1237113402061709E-2</c:v>
                </c:pt>
                <c:pt idx="12">
                  <c:v>3.9014373716632411E-2</c:v>
                </c:pt>
                <c:pt idx="13">
                  <c:v>3.3950617283950546E-2</c:v>
                </c:pt>
                <c:pt idx="14">
                  <c:v>2.405498281786933E-2</c:v>
                </c:pt>
                <c:pt idx="15">
                  <c:v>1.3144590495449915E-2</c:v>
                </c:pt>
                <c:pt idx="16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3039616"/>
        <c:axId val="116363648"/>
      </c:barChart>
      <c:catAx>
        <c:axId val="1130396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6363648"/>
        <c:crosses val="autoZero"/>
        <c:auto val="1"/>
        <c:lblAlgn val="ctr"/>
        <c:lblOffset val="100"/>
        <c:noMultiLvlLbl val="0"/>
      </c:catAx>
      <c:valAx>
        <c:axId val="11636364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13039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6248" cy="496974"/>
          </a:xfrm>
          <a:prstGeom prst="rect">
            <a:avLst/>
          </a:prstGeom>
        </p:spPr>
        <p:txBody>
          <a:bodyPr vert="horz" lIns="92450" tIns="46226" rIns="92450" bIns="4622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827" y="3"/>
            <a:ext cx="2946247" cy="496974"/>
          </a:xfrm>
          <a:prstGeom prst="rect">
            <a:avLst/>
          </a:prstGeom>
        </p:spPr>
        <p:txBody>
          <a:bodyPr vert="horz" lIns="92450" tIns="46226" rIns="92450" bIns="46226" rtlCol="0"/>
          <a:lstStyle>
            <a:lvl1pPr algn="r">
              <a:defRPr sz="1200"/>
            </a:lvl1pPr>
          </a:lstStyle>
          <a:p>
            <a:fld id="{9DBC6124-B49B-4A3E-9F8C-80DE6DE5EC49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31251"/>
            <a:ext cx="2946248" cy="496974"/>
          </a:xfrm>
          <a:prstGeom prst="rect">
            <a:avLst/>
          </a:prstGeom>
        </p:spPr>
        <p:txBody>
          <a:bodyPr vert="horz" lIns="92450" tIns="46226" rIns="92450" bIns="4622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827" y="9431251"/>
            <a:ext cx="2946247" cy="496974"/>
          </a:xfrm>
          <a:prstGeom prst="rect">
            <a:avLst/>
          </a:prstGeom>
        </p:spPr>
        <p:txBody>
          <a:bodyPr vert="horz" lIns="92450" tIns="46226" rIns="92450" bIns="46226" rtlCol="0" anchor="b"/>
          <a:lstStyle>
            <a:lvl1pPr algn="r">
              <a:defRPr sz="1200"/>
            </a:lvl1pPr>
          </a:lstStyle>
          <a:p>
            <a:fld id="{44E84468-F6B5-4603-8CC6-6E994FC38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572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6"/>
            <a:ext cx="2946249" cy="496973"/>
          </a:xfrm>
          <a:prstGeom prst="rect">
            <a:avLst/>
          </a:prstGeom>
        </p:spPr>
        <p:txBody>
          <a:bodyPr vert="horz" lIns="92397" tIns="46203" rIns="92397" bIns="462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30" y="6"/>
            <a:ext cx="2946248" cy="496973"/>
          </a:xfrm>
          <a:prstGeom prst="rect">
            <a:avLst/>
          </a:prstGeom>
        </p:spPr>
        <p:txBody>
          <a:bodyPr vert="horz" lIns="92397" tIns="46203" rIns="92397" bIns="46203" rtlCol="0"/>
          <a:lstStyle>
            <a:lvl1pPr algn="r">
              <a:defRPr sz="1200"/>
            </a:lvl1pPr>
          </a:lstStyle>
          <a:p>
            <a:fld id="{D1F8FEC9-B065-4D77-979F-B35C7A611386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7" tIns="46203" rIns="92397" bIns="462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5" y="4778353"/>
            <a:ext cx="5439101" cy="3908243"/>
          </a:xfrm>
          <a:prstGeom prst="rect">
            <a:avLst/>
          </a:prstGeom>
        </p:spPr>
        <p:txBody>
          <a:bodyPr vert="horz" lIns="92397" tIns="46203" rIns="92397" bIns="4620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1255"/>
            <a:ext cx="2946249" cy="496973"/>
          </a:xfrm>
          <a:prstGeom prst="rect">
            <a:avLst/>
          </a:prstGeom>
        </p:spPr>
        <p:txBody>
          <a:bodyPr vert="horz" lIns="92397" tIns="46203" rIns="92397" bIns="462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30" y="9431255"/>
            <a:ext cx="2946248" cy="496973"/>
          </a:xfrm>
          <a:prstGeom prst="rect">
            <a:avLst/>
          </a:prstGeom>
        </p:spPr>
        <p:txBody>
          <a:bodyPr vert="horz" lIns="92397" tIns="46203" rIns="92397" bIns="46203" rtlCol="0" anchor="b"/>
          <a:lstStyle>
            <a:lvl1pPr algn="r">
              <a:defRPr sz="1200"/>
            </a:lvl1pPr>
          </a:lstStyle>
          <a:p>
            <a:fld id="{97A223A8-F56A-4FA9-9107-164A952DF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74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994C4-662B-4B36-8B37-11FC9209D17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80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994C4-662B-4B36-8B37-11FC9209D17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80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994C4-662B-4B36-8B37-11FC9209D17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80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994C4-662B-4B36-8B37-11FC9209D17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80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994C4-662B-4B36-8B37-11FC9209D17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80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994C4-662B-4B36-8B37-11FC9209D17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80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994C4-662B-4B36-8B37-11FC9209D17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80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7F50-C301-4DF9-9FB9-0D2B64E3ACA4}" type="datetime1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67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D2BC-27AB-4C71-8954-A1728AF19E93}" type="datetime1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94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3962-CEFA-4992-B149-2ED8CBCD5A1B}" type="datetime1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383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2708" y="1508760"/>
            <a:ext cx="11074089" cy="4590288"/>
          </a:xfrm>
        </p:spPr>
        <p:txBody>
          <a:bodyPr lIns="0" tIns="0" rIns="0" bIns="0"/>
          <a:lstStyle>
            <a:lvl1pPr>
              <a:spcBef>
                <a:spcPts val="384"/>
              </a:spcBef>
              <a:defRPr>
                <a:latin typeface="Calibri" panose="020F0502020204030204" pitchFamily="34" charset="0"/>
              </a:defRPr>
            </a:lvl1pPr>
            <a:lvl2pPr marL="457200" indent="-230400">
              <a:spcBef>
                <a:spcPts val="384"/>
              </a:spcBef>
              <a:defRPr/>
            </a:lvl2pPr>
            <a:lvl3pPr marL="914400" indent="-230400">
              <a:spcBef>
                <a:spcPts val="384"/>
              </a:spcBef>
              <a:defRPr/>
            </a:lvl3pPr>
            <a:lvl4pPr marL="1375200" indent="-234000">
              <a:spcBef>
                <a:spcPts val="384"/>
              </a:spcBef>
              <a:defRPr/>
            </a:lvl4pPr>
            <a:lvl5pPr marL="2059200" indent="-230400">
              <a:spcBef>
                <a:spcPts val="384"/>
              </a:spcBef>
              <a:defRPr/>
            </a:lvl5pPr>
          </a:lstStyle>
          <a:p>
            <a:pPr lvl="0"/>
            <a:r>
              <a:rPr lang="ru-RU" dirty="0" smtClean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700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092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1489-678E-4070-837D-1CF8213A451A}" type="datetime1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85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8EC9-82C4-4779-B78F-3929AAB8F5C0}" type="datetime1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64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59016-D158-4283-9535-041D8AB27712}" type="datetime1">
              <a:rPr lang="ru-RU" smtClean="0"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60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C435-58D3-4F0F-8906-AE581EF36250}" type="datetime1">
              <a:rPr lang="ru-RU" smtClean="0"/>
              <a:t>21.10.2019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31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D583-794A-4249-ADC3-C6DB586FA23B}" type="datetime1">
              <a:rPr lang="ru-RU" smtClean="0"/>
              <a:t>21.10.2019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94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1283-4331-46EC-92DE-246849AFB0FA}" type="datetime1">
              <a:rPr lang="ru-RU" smtClean="0"/>
              <a:t>21.10.2019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65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ABC4-B32F-4532-997E-F63E37F2AF2A}" type="datetime1">
              <a:rPr lang="ru-RU" smtClean="0"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49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8352-7A71-47AA-A9DE-23B9CC3C2329}" type="datetime1">
              <a:rPr lang="ru-RU" smtClean="0"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56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2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.bin"/><Relationship Id="rId5" Type="http://schemas.openxmlformats.org/officeDocument/2006/relationships/tags" Target="../tags/tag1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18C43-548C-4DB5-AD00-8191CFE98104}" type="datetime1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00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960" y="1593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" y="1593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2708" y="162000"/>
            <a:ext cx="10354409" cy="831600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ru-RU" noProof="0" dirty="0" smtClean="0"/>
              <a:t>Заголовок</a:t>
            </a:r>
            <a:endParaRPr lang="en-US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62708" y="1508760"/>
            <a:ext cx="11074089" cy="45902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rgbClr val="548DD4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800" kern="0" smtClean="0">
              <a:solidFill>
                <a:prstClr val="white"/>
              </a:solidFill>
            </a:endParaRPr>
          </a:p>
        </p:txBody>
      </p:sp>
      <p:pic>
        <p:nvPicPr>
          <p:cNvPr id="16" name="Picture 2" descr="C:\Users\idemeuova\Desktop\Logo KAP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1948" y="6273535"/>
            <a:ext cx="264159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239349" y="6377319"/>
            <a:ext cx="487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956CA31-7B4B-4FE5-A94C-8592416D173E}" type="slidenum">
              <a:rPr lang="en-US" sz="1000" smtClean="0">
                <a:solidFill>
                  <a:prstClr val="black"/>
                </a:solidFill>
              </a:rPr>
              <a:pPr algn="ctr"/>
              <a:t>‹#›</a:t>
            </a:fld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13"/>
          <p:cNvSpPr/>
          <p:nvPr userDrawn="1"/>
        </p:nvSpPr>
        <p:spPr>
          <a:xfrm>
            <a:off x="906607" y="6373858"/>
            <a:ext cx="853510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EY / </a:t>
            </a:r>
            <a:r>
              <a:rPr lang="ru-RU" sz="1000" dirty="0" smtClean="0">
                <a:solidFill>
                  <a:prstClr val="black"/>
                </a:solidFill>
              </a:rPr>
              <a:t>КАП – </a:t>
            </a:r>
            <a:r>
              <a:rPr lang="ru-RU" sz="1000" dirty="0" smtClean="0">
                <a:solidFill>
                  <a:prstClr val="black"/>
                </a:solidFill>
                <a:cs typeface="Arial" panose="020B0604020202020204" pitchFamily="34" charset="0"/>
              </a:rPr>
              <a:t>Организационная структура до уровня СЕО-5</a:t>
            </a:r>
            <a:r>
              <a:rPr lang="en-US" sz="1000" dirty="0" smtClean="0">
                <a:solidFill>
                  <a:prstClr val="black"/>
                </a:solidFill>
                <a:cs typeface="Arial" panose="020B0604020202020204" pitchFamily="34" charset="0"/>
              </a:rPr>
              <a:t>. </a:t>
            </a:r>
            <a:r>
              <a:rPr lang="ru-RU" sz="1000" dirty="0" smtClean="0">
                <a:solidFill>
                  <a:prstClr val="black"/>
                </a:solidFill>
                <a:cs typeface="Arial" panose="020B0604020202020204" pitchFamily="34" charset="0"/>
              </a:rPr>
              <a:t>Строго конфиденциально</a:t>
            </a:r>
            <a:r>
              <a:rPr lang="ru-RU" sz="1000" dirty="0" smtClean="0">
                <a:solidFill>
                  <a:prstClr val="black"/>
                </a:solidFill>
              </a:rPr>
              <a:t> © 201</a:t>
            </a:r>
            <a:r>
              <a:rPr lang="en-US" sz="1000" dirty="0" smtClean="0">
                <a:solidFill>
                  <a:prstClr val="black"/>
                </a:solidFill>
              </a:rPr>
              <a:t>6</a:t>
            </a:r>
            <a:endParaRPr lang="ru-RU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90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84"/>
        </a:spcBef>
        <a:buFontTx/>
        <a:buNone/>
        <a:defRPr sz="1800" b="1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384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384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76363" indent="-233362" algn="l" defTabSz="914400" rtl="0" eaLnBrk="1" latinLnBrk="0" hangingPunct="1">
        <a:spcBef>
          <a:spcPts val="384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8988" indent="-230188" algn="l" defTabSz="914400" rtl="0" eaLnBrk="1" latinLnBrk="0" hangingPunct="1">
        <a:spcBef>
          <a:spcPts val="384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828801" y="2386588"/>
            <a:ext cx="8534399" cy="18391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 intensity="3"/>
                    </a14:imgEffect>
                    <a14:imgEffect>
                      <a14:colorTemperature colorTemp="47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516068"/>
            <a:ext cx="12192000" cy="2945208"/>
          </a:xfrm>
          <a:prstGeom prst="rect">
            <a:avLst/>
          </a:prstGeom>
        </p:spPr>
      </p:pic>
      <p:pic>
        <p:nvPicPr>
          <p:cNvPr id="11" name="Picture 12" descr="D:\4 Рабочие документы\4 Материалы для оформления призентаций по МАЭК\МАЭК лого фильмы\Логотип МАЭК\Олег\LOGOTYPES\FOR MS OFFICE (RGB)\Cyrillic\PNG\лого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331" y="5018863"/>
            <a:ext cx="2747339" cy="8599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275290" y="2111509"/>
            <a:ext cx="964142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Изменение </a:t>
            </a:r>
            <a:r>
              <a:rPr lang="ru-RU" sz="3600" b="1" dirty="0">
                <a:solidFill>
                  <a:schemeClr val="bg1"/>
                </a:solidFill>
              </a:rPr>
              <a:t>тарифа ТОО «МАЭК-</a:t>
            </a:r>
            <a:r>
              <a:rPr lang="ru-RU" sz="3600" b="1" dirty="0" err="1">
                <a:solidFill>
                  <a:schemeClr val="bg1"/>
                </a:solidFill>
              </a:rPr>
              <a:t>Казатомпром</a:t>
            </a:r>
            <a:r>
              <a:rPr lang="ru-RU" sz="3600" b="1" dirty="0">
                <a:solidFill>
                  <a:schemeClr val="bg1"/>
                </a:solidFill>
              </a:rPr>
              <a:t>»</a:t>
            </a:r>
          </a:p>
          <a:p>
            <a:pPr algn="ctr"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на </a:t>
            </a:r>
            <a:r>
              <a:rPr lang="ru-RU" sz="3600" b="1" dirty="0">
                <a:solidFill>
                  <a:schemeClr val="bg1"/>
                </a:solidFill>
              </a:rPr>
              <a:t>производство электрической энергии </a:t>
            </a:r>
          </a:p>
          <a:p>
            <a:pPr algn="ctr"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на </a:t>
            </a:r>
            <a:r>
              <a:rPr lang="ru-RU" sz="3600" b="1" dirty="0">
                <a:solidFill>
                  <a:schemeClr val="bg1"/>
                </a:solidFill>
              </a:rPr>
              <a:t>2019-2025 </a:t>
            </a:r>
            <a:r>
              <a:rPr lang="ru-RU" sz="3600" b="1" dirty="0" smtClean="0">
                <a:solidFill>
                  <a:schemeClr val="bg1"/>
                </a:solidFill>
              </a:rPr>
              <a:t>годы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27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8164" y="-33524"/>
            <a:ext cx="12200164" cy="721822"/>
            <a:chOff x="0" y="-33524"/>
            <a:chExt cx="12192000" cy="721822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aintStrokes intensity="3"/>
                      </a14:imgEffect>
                      <a14:imgEffect>
                        <a14:colorTemperature colorTemp="4700"/>
                      </a14:imgEffect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-33524"/>
              <a:ext cx="12192000" cy="598439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0" y="564916"/>
              <a:ext cx="12192000" cy="123382"/>
            </a:xfrm>
            <a:prstGeom prst="rect">
              <a:avLst/>
            </a:prstGeom>
            <a:gradFill flip="none" rotWithShape="1">
              <a:gsLst>
                <a:gs pos="0">
                  <a:srgbClr val="295DC5"/>
                </a:gs>
                <a:gs pos="50000">
                  <a:srgbClr val="002060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70034" y="75942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000" b="1" dirty="0">
                <a:solidFill>
                  <a:schemeClr val="bg1"/>
                </a:solidFill>
              </a:endParaRPr>
            </a:p>
          </p:txBody>
        </p:sp>
        <p:pic>
          <p:nvPicPr>
            <p:cNvPr id="11" name="Picture 12" descr="D:\4 Рабочие документы\4 Материалы для оформления призентаций по МАЭК\МАЭК лого фильмы\Логотип МАЭК\Олег\LOGOTYPES\FOR MS OFFICE (RGB)\Cyrillic\PNG\лого3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5545" y="-2907"/>
              <a:ext cx="1716190" cy="53720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Номер слайда 1"/>
          <p:cNvSpPr txBox="1">
            <a:spLocks/>
          </p:cNvSpPr>
          <p:nvPr/>
        </p:nvSpPr>
        <p:spPr>
          <a:xfrm>
            <a:off x="11640065" y="6356350"/>
            <a:ext cx="413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DD7205-15FA-44D4-AB6C-8C0A7B12EAD5}" type="slidenum">
              <a:rPr lang="ru-RU" sz="1400" smtClean="0"/>
              <a:pPr/>
              <a:t>2</a:t>
            </a:fld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61984" y="75942"/>
            <a:ext cx="86900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1. Изменение </a:t>
            </a:r>
            <a:r>
              <a:rPr lang="ru-RU" sz="2000" b="1" dirty="0" err="1" smtClean="0">
                <a:solidFill>
                  <a:schemeClr val="bg1"/>
                </a:solidFill>
              </a:rPr>
              <a:t>тарифообразования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энергопроизводящих</a:t>
            </a:r>
            <a:r>
              <a:rPr lang="ru-RU" sz="2000" b="1" dirty="0">
                <a:solidFill>
                  <a:schemeClr val="bg1"/>
                </a:solidFill>
              </a:rPr>
              <a:t> организаций (ЭПО)</a:t>
            </a:r>
          </a:p>
        </p:txBody>
      </p:sp>
      <p:sp>
        <p:nvSpPr>
          <p:cNvPr id="76" name="Rectangle 62"/>
          <p:cNvSpPr/>
          <p:nvPr/>
        </p:nvSpPr>
        <p:spPr>
          <a:xfrm>
            <a:off x="7363217" y="2421233"/>
            <a:ext cx="2603340" cy="602792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1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cs typeface="Arial" pitchFamily="34" charset="0"/>
              </a:rPr>
              <a:t>РЫНОК МОЩНОСТИ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  <a:cs typeface="Arial" pitchFamily="34" charset="0"/>
              </a:rPr>
              <a:t>(РЫНОК УСЛУГ ПО ПОДДЕРЖАНИЮ В ГОТОВНОСТИ МОЩНОСТИ)</a:t>
            </a:r>
          </a:p>
        </p:txBody>
      </p:sp>
      <p:sp>
        <p:nvSpPr>
          <p:cNvPr id="77" name="Rectangle 62"/>
          <p:cNvSpPr/>
          <p:nvPr/>
        </p:nvSpPr>
        <p:spPr>
          <a:xfrm>
            <a:off x="7363217" y="4665903"/>
            <a:ext cx="2603340" cy="602792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1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cs typeface="Arial" pitchFamily="34" charset="0"/>
              </a:rPr>
              <a:t>ЭЛЕКТРОЭНЕРГИЯ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2534440" y="2630564"/>
            <a:ext cx="4477412" cy="3464555"/>
            <a:chOff x="2534440" y="1825892"/>
            <a:chExt cx="4477412" cy="3464555"/>
          </a:xfrm>
        </p:grpSpPr>
        <p:sp>
          <p:nvSpPr>
            <p:cNvPr id="81" name="Стрелка вправо 80"/>
            <p:cNvSpPr/>
            <p:nvPr/>
          </p:nvSpPr>
          <p:spPr>
            <a:xfrm rot="20287874">
              <a:off x="4280529" y="2558386"/>
              <a:ext cx="922138" cy="367223"/>
            </a:xfrm>
            <a:prstGeom prst="rightArrow">
              <a:avLst>
                <a:gd name="adj1" fmla="val 38045"/>
                <a:gd name="adj2" fmla="val 98205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Стрелка вправо 81"/>
            <p:cNvSpPr/>
            <p:nvPr/>
          </p:nvSpPr>
          <p:spPr>
            <a:xfrm rot="1100403">
              <a:off x="4280951" y="4214809"/>
              <a:ext cx="922138" cy="367223"/>
            </a:xfrm>
            <a:prstGeom prst="rightArrow">
              <a:avLst>
                <a:gd name="adj1" fmla="val 38045"/>
                <a:gd name="adj2" fmla="val 98205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5106098" y="3615894"/>
              <a:ext cx="1905754" cy="1674553"/>
              <a:chOff x="5106098" y="3615894"/>
              <a:chExt cx="1905754" cy="1674553"/>
            </a:xfrm>
          </p:grpSpPr>
          <p:grpSp>
            <p:nvGrpSpPr>
              <p:cNvPr id="83" name="Группа 82"/>
              <p:cNvGrpSpPr/>
              <p:nvPr/>
            </p:nvGrpSpPr>
            <p:grpSpPr>
              <a:xfrm>
                <a:off x="5166783" y="3916137"/>
                <a:ext cx="1784385" cy="1374310"/>
                <a:chOff x="3826322" y="4628061"/>
                <a:chExt cx="1592035" cy="1175657"/>
              </a:xfrm>
            </p:grpSpPr>
            <p:sp>
              <p:nvSpPr>
                <p:cNvPr id="86" name="Прямоугольник 85"/>
                <p:cNvSpPr/>
                <p:nvPr/>
              </p:nvSpPr>
              <p:spPr>
                <a:xfrm>
                  <a:off x="3826322" y="4628061"/>
                  <a:ext cx="1592035" cy="1175657"/>
                </a:xfrm>
                <a:prstGeom prst="rect">
                  <a:avLst/>
                </a:prstGeom>
                <a:solidFill>
                  <a:srgbClr val="066EEC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400" b="1" dirty="0" smtClean="0">
                      <a:solidFill>
                        <a:schemeClr val="bg1"/>
                      </a:solidFill>
                      <a:cs typeface="Times New Roman" pitchFamily="18" charset="0"/>
                    </a:rPr>
                    <a:t>предельный тариф </a:t>
                  </a:r>
                  <a:r>
                    <a:rPr lang="ru-RU" sz="1400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>на электрическую энергию</a:t>
                  </a:r>
                  <a:endParaRPr lang="ru-RU" sz="1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5" name="Rectangle 82"/>
                <p:cNvSpPr/>
                <p:nvPr/>
              </p:nvSpPr>
              <p:spPr>
                <a:xfrm>
                  <a:off x="3826322" y="4628061"/>
                  <a:ext cx="1592035" cy="1175657"/>
                </a:xfrm>
                <a:prstGeom prst="rect">
                  <a:avLst/>
                </a:prstGeom>
                <a:noFill/>
                <a:ln w="19050">
                  <a:solidFill>
                    <a:srgbClr val="C00000"/>
                  </a:solidFill>
                  <a:prstDash val="dash"/>
                </a:ln>
                <a:effectLst>
                  <a:glow rad="101600">
                    <a:srgbClr val="FF99FF">
                      <a:alpha val="40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0" name="Прямоугольник 69"/>
              <p:cNvSpPr/>
              <p:nvPr/>
            </p:nvSpPr>
            <p:spPr>
              <a:xfrm>
                <a:off x="5106098" y="3615894"/>
                <a:ext cx="1905754" cy="2490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050" b="1" dirty="0">
                    <a:solidFill>
                      <a:srgbClr val="0000FF"/>
                    </a:solidFill>
                    <a:cs typeface="Times New Roman" pitchFamily="18" charset="0"/>
                  </a:rPr>
                  <a:t>себестоимость производства</a:t>
                </a:r>
                <a:endParaRPr lang="en-US" sz="1050" b="1" dirty="0">
                  <a:solidFill>
                    <a:srgbClr val="0000FF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3" name="Группа 2"/>
            <p:cNvGrpSpPr/>
            <p:nvPr/>
          </p:nvGrpSpPr>
          <p:grpSpPr>
            <a:xfrm>
              <a:off x="5106098" y="1825892"/>
              <a:ext cx="1905754" cy="1108523"/>
              <a:chOff x="5106098" y="1825892"/>
              <a:chExt cx="1905754" cy="1108523"/>
            </a:xfrm>
          </p:grpSpPr>
          <p:sp>
            <p:nvSpPr>
              <p:cNvPr id="80" name="Прямоугольник 79"/>
              <p:cNvSpPr/>
              <p:nvPr/>
            </p:nvSpPr>
            <p:spPr>
              <a:xfrm>
                <a:off x="5166783" y="2177288"/>
                <a:ext cx="1784385" cy="757127"/>
              </a:xfrm>
              <a:prstGeom prst="rect">
                <a:avLst/>
              </a:prstGeom>
              <a:solidFill>
                <a:srgbClr val="0FB9CB"/>
              </a:solidFill>
              <a:ln w="19050">
                <a:solidFill>
                  <a:schemeClr val="tx1"/>
                </a:solidFill>
                <a:prstDash val="dash"/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900" b="1" dirty="0" smtClean="0">
                    <a:solidFill>
                      <a:schemeClr val="tx1"/>
                    </a:solidFill>
                  </a:rPr>
                  <a:t>Предельный тариф на услугу по поддержанию готовности электрической мощности</a:t>
                </a:r>
                <a:endParaRPr lang="ru-RU" sz="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Прямоугольник 70"/>
              <p:cNvSpPr/>
              <p:nvPr/>
            </p:nvSpPr>
            <p:spPr>
              <a:xfrm>
                <a:off x="5106098" y="1825892"/>
                <a:ext cx="1905754" cy="2490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050" b="1" dirty="0">
                    <a:solidFill>
                      <a:srgbClr val="0000FF"/>
                    </a:solidFill>
                    <a:cs typeface="Times New Roman" pitchFamily="18" charset="0"/>
                  </a:rPr>
                  <a:t>инвестиционные затраты</a:t>
                </a:r>
                <a:endParaRPr lang="en-US" sz="1050" b="1" dirty="0">
                  <a:solidFill>
                    <a:srgbClr val="0000FF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79" name="Группа 78"/>
            <p:cNvGrpSpPr/>
            <p:nvPr/>
          </p:nvGrpSpPr>
          <p:grpSpPr>
            <a:xfrm>
              <a:off x="2534440" y="2720773"/>
              <a:ext cx="1784386" cy="2129145"/>
              <a:chOff x="1477735" y="3605514"/>
              <a:chExt cx="1592036" cy="1821393"/>
            </a:xfrm>
          </p:grpSpPr>
          <p:sp>
            <p:nvSpPr>
              <p:cNvPr id="89" name="Прямоугольник 88"/>
              <p:cNvSpPr/>
              <p:nvPr/>
            </p:nvSpPr>
            <p:spPr>
              <a:xfrm>
                <a:off x="1477735" y="3605514"/>
                <a:ext cx="1592035" cy="647686"/>
              </a:xfrm>
              <a:prstGeom prst="rect">
                <a:avLst/>
              </a:prstGeom>
              <a:solidFill>
                <a:srgbClr val="0FB9CB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300" b="1" dirty="0" smtClean="0">
                    <a:solidFill>
                      <a:schemeClr val="tx1"/>
                    </a:solidFill>
                  </a:rPr>
                  <a:t>ИНВЕСТИЦИОННАЯ СОСТАВЛЯЮЩАЯ</a:t>
                </a:r>
                <a:endParaRPr lang="ru-RU" sz="13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Прямоугольник 89"/>
              <p:cNvSpPr/>
              <p:nvPr/>
            </p:nvSpPr>
            <p:spPr>
              <a:xfrm>
                <a:off x="1477736" y="4251249"/>
                <a:ext cx="1592035" cy="1175658"/>
              </a:xfrm>
              <a:prstGeom prst="rect">
                <a:avLst/>
              </a:prstGeom>
              <a:solidFill>
                <a:srgbClr val="066EEC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 smtClean="0"/>
                  <a:t>СЕБЕСТОИМОСТЬ</a:t>
                </a:r>
                <a:endParaRPr lang="ru-RU" sz="1400" b="1" dirty="0"/>
              </a:p>
            </p:txBody>
          </p:sp>
        </p:grpSp>
      </p:grpSp>
      <p:sp>
        <p:nvSpPr>
          <p:cNvPr id="63" name="Выноска 1 (с границей) 62"/>
          <p:cNvSpPr/>
          <p:nvPr/>
        </p:nvSpPr>
        <p:spPr>
          <a:xfrm>
            <a:off x="7431510" y="3136392"/>
            <a:ext cx="2706377" cy="695433"/>
          </a:xfrm>
          <a:prstGeom prst="accentCallout1">
            <a:avLst>
              <a:gd name="adj1" fmla="val 69223"/>
              <a:gd name="adj2" fmla="val -3068"/>
              <a:gd name="adj3" fmla="val 23474"/>
              <a:gd name="adj4" fmla="val -17151"/>
            </a:avLst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chemeClr val="tx1"/>
                </a:solidFill>
              </a:rPr>
              <a:t>Утвержден в размере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590 </a:t>
            </a:r>
            <a:r>
              <a:rPr lang="ru-RU" sz="1600" b="1" dirty="0">
                <a:solidFill>
                  <a:srgbClr val="FF0000"/>
                </a:solidFill>
              </a:rPr>
              <a:t>тыс. тенге за 1 МВт/мес.</a:t>
            </a:r>
          </a:p>
          <a:p>
            <a:pPr algn="ctr"/>
            <a:r>
              <a:rPr lang="ru-RU" sz="1000" b="1" i="1" dirty="0">
                <a:solidFill>
                  <a:schemeClr val="tx1"/>
                </a:solidFill>
              </a:rPr>
              <a:t>(фактическая цена определяется по итогам </a:t>
            </a:r>
            <a:r>
              <a:rPr lang="ru-RU" sz="1000" b="1" i="1" dirty="0" smtClean="0">
                <a:solidFill>
                  <a:schemeClr val="tx1"/>
                </a:solidFill>
              </a:rPr>
              <a:t>реализации на торгах мощности)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52786" y="728128"/>
            <a:ext cx="108288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cs typeface="Calibri" panose="020F0502020204030204" pitchFamily="34" charset="0"/>
              </a:rPr>
              <a:t>С 01 января 2019 года </a:t>
            </a:r>
            <a:r>
              <a:rPr lang="ru-RU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Республика </a:t>
            </a:r>
            <a:r>
              <a:rPr lang="ru-RU" b="1" dirty="0">
                <a:solidFill>
                  <a:srgbClr val="002060"/>
                </a:solidFill>
                <a:cs typeface="Calibri" panose="020F0502020204030204" pitchFamily="34" charset="0"/>
              </a:rPr>
              <a:t>Казахстан </a:t>
            </a:r>
            <a:r>
              <a:rPr lang="ru-RU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перешла на новую модель взаимоотношений в сфере электроэнергетике – Рынок </a:t>
            </a:r>
            <a:r>
              <a:rPr lang="ru-RU" b="1" dirty="0">
                <a:solidFill>
                  <a:srgbClr val="002060"/>
                </a:solidFill>
                <a:cs typeface="Calibri" panose="020F0502020204030204" pitchFamily="34" charset="0"/>
              </a:rPr>
              <a:t>электрической </a:t>
            </a:r>
            <a:r>
              <a:rPr lang="ru-RU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мощности.</a:t>
            </a:r>
            <a:endParaRPr lang="ru-RU" b="1" i="1" dirty="0">
              <a:cs typeface="Times New Roman" pitchFamily="18" charset="0"/>
            </a:endParaRPr>
          </a:p>
        </p:txBody>
      </p:sp>
      <p:sp>
        <p:nvSpPr>
          <p:cNvPr id="42" name="Rectangle 79"/>
          <p:cNvSpPr/>
          <p:nvPr/>
        </p:nvSpPr>
        <p:spPr>
          <a:xfrm>
            <a:off x="552786" y="1511618"/>
            <a:ext cx="11394845" cy="462021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cs typeface="Times New Roman" pitchFamily="18" charset="0"/>
              </a:rPr>
              <a:t>Действующие </a:t>
            </a:r>
            <a:r>
              <a:rPr lang="ru-RU" sz="1600" b="1" dirty="0">
                <a:solidFill>
                  <a:srgbClr val="FF0000"/>
                </a:solidFill>
                <a:cs typeface="Times New Roman" pitchFamily="18" charset="0"/>
              </a:rPr>
              <a:t>до 01 января 2019 года предельные тарифы на электрическую энергию были разбиты на две составляющие:</a:t>
            </a:r>
          </a:p>
        </p:txBody>
      </p:sp>
      <p:sp>
        <p:nvSpPr>
          <p:cNvPr id="44" name="Выноска 1 (с границей) 43"/>
          <p:cNvSpPr/>
          <p:nvPr/>
        </p:nvSpPr>
        <p:spPr>
          <a:xfrm>
            <a:off x="7431510" y="5268247"/>
            <a:ext cx="2706377" cy="606256"/>
          </a:xfrm>
          <a:prstGeom prst="accentCallout1">
            <a:avLst>
              <a:gd name="adj1" fmla="val 28500"/>
              <a:gd name="adj2" fmla="val -2054"/>
              <a:gd name="adj3" fmla="val -14233"/>
              <a:gd name="adj4" fmla="val -17489"/>
            </a:avLst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11,64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ru-RU" sz="1600" b="1" i="1" dirty="0" smtClean="0">
                <a:solidFill>
                  <a:srgbClr val="FF0000"/>
                </a:solidFill>
              </a:rPr>
              <a:t>тенге/кВт*ч</a:t>
            </a:r>
            <a:endParaRPr lang="ru-RU" sz="1600" b="1" dirty="0">
              <a:solidFill>
                <a:srgbClr val="FF0000"/>
              </a:solidFill>
            </a:endParaRPr>
          </a:p>
          <a:p>
            <a:pPr algn="ctr"/>
            <a:r>
              <a:rPr lang="ru-RU" sz="1000" b="1" i="1" dirty="0" smtClean="0">
                <a:solidFill>
                  <a:schemeClr val="tx1"/>
                </a:solidFill>
              </a:rPr>
              <a:t>(</a:t>
            </a:r>
            <a:r>
              <a:rPr lang="ru-RU" sz="1000" b="1" dirty="0">
                <a:solidFill>
                  <a:schemeClr val="tx1"/>
                </a:solidFill>
              </a:rPr>
              <a:t>Утверждается </a:t>
            </a:r>
            <a:r>
              <a:rPr lang="ru-RU" sz="1000" b="1" dirty="0" smtClean="0">
                <a:solidFill>
                  <a:schemeClr val="tx1"/>
                </a:solidFill>
              </a:rPr>
              <a:t>Министерством энергетики</a:t>
            </a:r>
            <a:r>
              <a:rPr lang="ru-RU" sz="1000" b="1" i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1" name="TextBox 2"/>
          <p:cNvSpPr txBox="1">
            <a:spLocks noChangeArrowheads="1"/>
          </p:cNvSpPr>
          <p:nvPr/>
        </p:nvSpPr>
        <p:spPr bwMode="auto">
          <a:xfrm>
            <a:off x="2749916" y="2288024"/>
            <a:ext cx="1353434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д</a:t>
            </a:r>
            <a:r>
              <a:rPr lang="ru-RU" altLang="ru-RU" sz="1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о 01.01.2019г.</a:t>
            </a:r>
            <a:endParaRPr lang="ru-RU" sz="1200" dirty="0">
              <a:latin typeface="+mn-lt"/>
              <a:cs typeface="Times New Roman" pitchFamily="18" charset="0"/>
            </a:endParaRPr>
          </a:p>
        </p:txBody>
      </p:sp>
      <p:sp>
        <p:nvSpPr>
          <p:cNvPr id="32" name="TextBox 2"/>
          <p:cNvSpPr txBox="1">
            <a:spLocks noChangeArrowheads="1"/>
          </p:cNvSpPr>
          <p:nvPr/>
        </p:nvSpPr>
        <p:spPr bwMode="auto">
          <a:xfrm>
            <a:off x="5382258" y="2288024"/>
            <a:ext cx="1353434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с 01.01.2019г.</a:t>
            </a:r>
            <a:endParaRPr lang="ru-RU" sz="1200" dirty="0">
              <a:latin typeface="+mn-lt"/>
              <a:cs typeface="Times New Roman" pitchFamily="18" charset="0"/>
            </a:endParaRPr>
          </a:p>
        </p:txBody>
      </p:sp>
      <p:sp>
        <p:nvSpPr>
          <p:cNvPr id="33" name="Выноска 1 (с границей) 32"/>
          <p:cNvSpPr/>
          <p:nvPr/>
        </p:nvSpPr>
        <p:spPr>
          <a:xfrm flipH="1">
            <a:off x="671658" y="4374846"/>
            <a:ext cx="1559477" cy="606256"/>
          </a:xfrm>
          <a:prstGeom prst="accentCallout1">
            <a:avLst>
              <a:gd name="adj1" fmla="val 28500"/>
              <a:gd name="adj2" fmla="val -2054"/>
              <a:gd name="adj3" fmla="val -14233"/>
              <a:gd name="adj4" fmla="val -17489"/>
            </a:avLst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14,18</a:t>
            </a:r>
          </a:p>
          <a:p>
            <a:pPr algn="ctr"/>
            <a:r>
              <a:rPr lang="ru-RU" sz="1600" b="1" i="1" dirty="0">
                <a:solidFill>
                  <a:srgbClr val="FF0000"/>
                </a:solidFill>
              </a:rPr>
              <a:t>тенге/кВт*ч</a:t>
            </a:r>
          </a:p>
        </p:txBody>
      </p:sp>
    </p:spTree>
    <p:extLst>
      <p:ext uri="{BB962C8B-B14F-4D97-AF65-F5344CB8AC3E}">
        <p14:creationId xmlns:p14="http://schemas.microsoft.com/office/powerpoint/2010/main" val="139118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8164" y="-33524"/>
            <a:ext cx="12200164" cy="721822"/>
            <a:chOff x="0" y="-33524"/>
            <a:chExt cx="12192000" cy="721822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aintStrokes intensity="3"/>
                      </a14:imgEffect>
                      <a14:imgEffect>
                        <a14:colorTemperature colorTemp="4700"/>
                      </a14:imgEffect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-33524"/>
              <a:ext cx="12192000" cy="598439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0" y="564916"/>
              <a:ext cx="12192000" cy="123382"/>
            </a:xfrm>
            <a:prstGeom prst="rect">
              <a:avLst/>
            </a:prstGeom>
            <a:gradFill flip="none" rotWithShape="1">
              <a:gsLst>
                <a:gs pos="0">
                  <a:srgbClr val="295DC5"/>
                </a:gs>
                <a:gs pos="50000">
                  <a:srgbClr val="002060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70034" y="75942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000" b="1" dirty="0">
                <a:solidFill>
                  <a:schemeClr val="bg1"/>
                </a:solidFill>
              </a:endParaRPr>
            </a:p>
          </p:txBody>
        </p:sp>
        <p:pic>
          <p:nvPicPr>
            <p:cNvPr id="11" name="Picture 12" descr="D:\4 Рабочие документы\4 Материалы для оформления призентаций по МАЭК\МАЭК лого фильмы\Логотип МАЭК\Олег\LOGOTYPES\FOR MS OFFICE (RGB)\Cyrillic\PNG\лого3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5545" y="-2907"/>
              <a:ext cx="1716190" cy="53720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Номер слайда 1"/>
          <p:cNvSpPr txBox="1">
            <a:spLocks/>
          </p:cNvSpPr>
          <p:nvPr/>
        </p:nvSpPr>
        <p:spPr>
          <a:xfrm>
            <a:off x="11640065" y="6356350"/>
            <a:ext cx="413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DD7205-15FA-44D4-AB6C-8C0A7B12EAD5}" type="slidenum">
              <a:rPr lang="ru-RU" sz="1400" smtClean="0"/>
              <a:pPr/>
              <a:t>3</a:t>
            </a:fld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61984" y="75942"/>
            <a:ext cx="40038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2</a:t>
            </a:r>
            <a:r>
              <a:rPr lang="ru-RU" sz="2000" b="1" dirty="0" smtClean="0">
                <a:solidFill>
                  <a:schemeClr val="bg1"/>
                </a:solidFill>
              </a:rPr>
              <a:t>. Покупка </a:t>
            </a:r>
            <a:r>
              <a:rPr lang="ru-RU" sz="2000" b="1" dirty="0">
                <a:solidFill>
                  <a:schemeClr val="bg1"/>
                </a:solidFill>
              </a:rPr>
              <a:t>электроэнергии от ВИЭ</a:t>
            </a:r>
          </a:p>
        </p:txBody>
      </p:sp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133401" y="6992112"/>
            <a:ext cx="2133600" cy="304800"/>
          </a:xfrm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EEEBEA-4426-4674-B7B6-A67CA294DD66}" type="slidenum">
              <a:rPr lang="ru-RU" altLang="ru-RU" sz="1100" smtClean="0">
                <a:solidFill>
                  <a:srgbClr val="7F7F7F"/>
                </a:solidFill>
                <a:latin typeface="Arial Narrow" pitchFamily="34" charset="0"/>
                <a:cs typeface="Arial" charset="0"/>
              </a:rPr>
              <a:pPr eaLnBrk="1" hangingPunct="1"/>
              <a:t>3</a:t>
            </a:fld>
            <a:endParaRPr lang="ru-RU" altLang="ru-RU" sz="1100" smtClean="0">
              <a:solidFill>
                <a:srgbClr val="7F7F7F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93419" y="941653"/>
            <a:ext cx="8855100" cy="83099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1600" b="1" dirty="0" smtClean="0"/>
              <a:t>Возобновляемые источники энергии - источники энергии, непрерывно возобновляемые за счет естественно протекающих природных процессов, включающие в себя следующие виды: энергия солнечного излучения, энергия ветра, гидродинамическая энергия воды и т.д.</a:t>
            </a:r>
            <a:endParaRPr lang="ru-RU" sz="1600" b="1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2993417" y="3565688"/>
            <a:ext cx="8855102" cy="676800"/>
            <a:chOff x="1453911" y="5209831"/>
            <a:chExt cx="9182265" cy="460651"/>
          </a:xfrm>
        </p:grpSpPr>
        <p:sp>
          <p:nvSpPr>
            <p:cNvPr id="16" name="Rounded Rectangle 58"/>
            <p:cNvSpPr/>
            <p:nvPr/>
          </p:nvSpPr>
          <p:spPr>
            <a:xfrm>
              <a:off x="1453911" y="5209831"/>
              <a:ext cx="609152" cy="457200"/>
            </a:xfrm>
            <a:prstGeom prst="roundRect">
              <a:avLst/>
            </a:prstGeom>
            <a:solidFill>
              <a:srgbClr val="FFE600"/>
            </a:solidFill>
            <a:ln w="381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lIns="64008" rtlCol="0" anchor="ctr" anchorCtr="0"/>
            <a:lstStyle/>
            <a:p>
              <a:pPr marL="45720" fontAlgn="b">
                <a:defRPr/>
              </a:pPr>
              <a:r>
                <a:rPr lang="uk-UA" b="1" kern="0" dirty="0">
                  <a:solidFill>
                    <a:srgbClr val="000000"/>
                  </a:solidFill>
                  <a:cs typeface="Calibri" panose="020F0502020204030204" pitchFamily="34" charset="0"/>
                  <a:sym typeface="Wingdings"/>
                </a:rPr>
                <a:t></a:t>
              </a:r>
              <a:endParaRPr lang="uk-UA" b="1" kern="0" dirty="0">
                <a:solidFill>
                  <a:srgbClr val="000000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7" name="Rectangle 64"/>
            <p:cNvSpPr/>
            <p:nvPr/>
          </p:nvSpPr>
          <p:spPr>
            <a:xfrm>
              <a:off x="1865157" y="5213282"/>
              <a:ext cx="8771019" cy="457200"/>
            </a:xfrm>
            <a:prstGeom prst="rect">
              <a:avLst/>
            </a:prstGeom>
            <a:solidFill>
              <a:srgbClr val="F0F0F0"/>
            </a:solidFill>
            <a:ln w="381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 anchorCtr="0"/>
            <a:lstStyle/>
            <a:p>
              <a:pPr marL="3175">
                <a:lnSpc>
                  <a:spcPct val="70000"/>
                </a:lnSpc>
                <a:spcBef>
                  <a:spcPts val="100"/>
                </a:spcBef>
                <a:spcAft>
                  <a:spcPts val="100"/>
                </a:spcAft>
              </a:pPr>
              <a:r>
                <a:rPr lang="ru-RU" sz="1600" b="1" dirty="0">
                  <a:solidFill>
                    <a:srgbClr val="000000"/>
                  </a:solidFill>
                  <a:cs typeface="Calibri" panose="020F0502020204030204" pitchFamily="34" charset="0"/>
                </a:rPr>
                <a:t>Условные потребители электрической энергии от возобновляемых источников энергии - </a:t>
              </a:r>
              <a:r>
                <a:rPr lang="ru-RU" sz="1600" b="1" dirty="0" err="1">
                  <a:solidFill>
                    <a:srgbClr val="000000"/>
                  </a:solidFill>
                  <a:cs typeface="Calibri" panose="020F0502020204030204" pitchFamily="34" charset="0"/>
                </a:rPr>
                <a:t>энергопроизводящие</a:t>
              </a:r>
              <a:r>
                <a:rPr lang="ru-RU" sz="1600" b="1" dirty="0">
                  <a:solidFill>
                    <a:srgbClr val="000000"/>
                  </a:solidFill>
                  <a:cs typeface="Calibri" panose="020F0502020204030204" pitchFamily="34" charset="0"/>
                </a:rPr>
                <a:t> организации, использующие уголь, газ, серосодержащее сырье, нефтепродукты и ядерное </a:t>
              </a:r>
              <a:r>
                <a:rPr lang="ru-RU" sz="1600" b="1" dirty="0" smtClean="0">
                  <a:solidFill>
                    <a:srgbClr val="000000"/>
                  </a:solidFill>
                  <a:cs typeface="Calibri" panose="020F0502020204030204" pitchFamily="34" charset="0"/>
                </a:rPr>
                <a:t>топливо.</a:t>
              </a:r>
              <a:endParaRPr lang="ru-RU" sz="1600" b="1" dirty="0">
                <a:solidFill>
                  <a:srgbClr val="000000"/>
                </a:solidFill>
                <a:cs typeface="Calibri" panose="020F0502020204030204" pitchFamily="34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993417" y="2713678"/>
            <a:ext cx="8855101" cy="676800"/>
            <a:chOff x="1453911" y="5209831"/>
            <a:chExt cx="9182264" cy="460651"/>
          </a:xfrm>
        </p:grpSpPr>
        <p:sp>
          <p:nvSpPr>
            <p:cNvPr id="19" name="Rounded Rectangle 58"/>
            <p:cNvSpPr/>
            <p:nvPr/>
          </p:nvSpPr>
          <p:spPr>
            <a:xfrm>
              <a:off x="1453911" y="5209831"/>
              <a:ext cx="609152" cy="457200"/>
            </a:xfrm>
            <a:prstGeom prst="roundRect">
              <a:avLst/>
            </a:prstGeom>
            <a:solidFill>
              <a:srgbClr val="FFE600"/>
            </a:solidFill>
            <a:ln w="381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lIns="64008" rtlCol="0" anchor="ctr" anchorCtr="0"/>
            <a:lstStyle/>
            <a:p>
              <a:pPr marL="45720" fontAlgn="b">
                <a:defRPr/>
              </a:pPr>
              <a:r>
                <a:rPr lang="uk-UA" b="1" kern="0" dirty="0">
                  <a:solidFill>
                    <a:srgbClr val="000000"/>
                  </a:solidFill>
                  <a:cs typeface="Calibri" panose="020F0502020204030204" pitchFamily="34" charset="0"/>
                  <a:sym typeface="Wingdings"/>
                </a:rPr>
                <a:t></a:t>
              </a:r>
              <a:endParaRPr lang="uk-UA" b="1" kern="0" dirty="0">
                <a:solidFill>
                  <a:srgbClr val="000000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21" name="Rectangle 64"/>
            <p:cNvSpPr/>
            <p:nvPr/>
          </p:nvSpPr>
          <p:spPr>
            <a:xfrm>
              <a:off x="1865157" y="5213282"/>
              <a:ext cx="8771018" cy="457200"/>
            </a:xfrm>
            <a:prstGeom prst="rect">
              <a:avLst/>
            </a:prstGeom>
            <a:solidFill>
              <a:srgbClr val="F0F0F0"/>
            </a:solidFill>
            <a:ln w="381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 anchorCtr="0"/>
            <a:lstStyle/>
            <a:p>
              <a:pPr marL="3175">
                <a:lnSpc>
                  <a:spcPct val="70000"/>
                </a:lnSpc>
                <a:spcBef>
                  <a:spcPts val="100"/>
                </a:spcBef>
                <a:spcAft>
                  <a:spcPts val="100"/>
                </a:spcAft>
              </a:pPr>
              <a:r>
                <a:rPr lang="ru-RU" sz="1600" b="1" dirty="0">
                  <a:solidFill>
                    <a:srgbClr val="000000"/>
                  </a:solidFill>
                  <a:cs typeface="Calibri" panose="020F0502020204030204" pitchFamily="34" charset="0"/>
                </a:rPr>
                <a:t>Затраты на поддержку использования возобновляемых источников энергии распределяются расчетно-финансовым центром между условными потребителями электрической энергии пропорционально доле их отпуска в </a:t>
              </a:r>
              <a:r>
                <a:rPr lang="ru-RU" sz="1600" b="1" dirty="0" smtClean="0">
                  <a:solidFill>
                    <a:srgbClr val="000000"/>
                  </a:solidFill>
                  <a:cs typeface="Calibri" panose="020F0502020204030204" pitchFamily="34" charset="0"/>
                </a:rPr>
                <a:t>сети.</a:t>
              </a:r>
              <a:endParaRPr lang="ru-RU" sz="1600" b="1" dirty="0">
                <a:solidFill>
                  <a:srgbClr val="000000"/>
                </a:solidFill>
                <a:cs typeface="Calibri" panose="020F0502020204030204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993417" y="4417697"/>
            <a:ext cx="8855101" cy="675511"/>
            <a:chOff x="1453911" y="5209831"/>
            <a:chExt cx="9182264" cy="460651"/>
          </a:xfrm>
        </p:grpSpPr>
        <p:sp>
          <p:nvSpPr>
            <p:cNvPr id="23" name="Rounded Rectangle 58"/>
            <p:cNvSpPr/>
            <p:nvPr/>
          </p:nvSpPr>
          <p:spPr>
            <a:xfrm>
              <a:off x="1453911" y="5209831"/>
              <a:ext cx="609152" cy="457200"/>
            </a:xfrm>
            <a:prstGeom prst="roundRect">
              <a:avLst/>
            </a:prstGeom>
            <a:solidFill>
              <a:srgbClr val="FFE600"/>
            </a:solidFill>
            <a:ln w="381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lIns="64008" rtlCol="0" anchor="ctr" anchorCtr="0"/>
            <a:lstStyle/>
            <a:p>
              <a:pPr marL="45720" fontAlgn="b">
                <a:defRPr/>
              </a:pPr>
              <a:r>
                <a:rPr lang="uk-UA" b="1" kern="0" dirty="0">
                  <a:solidFill>
                    <a:srgbClr val="000000"/>
                  </a:solidFill>
                  <a:cs typeface="Calibri" panose="020F0502020204030204" pitchFamily="34" charset="0"/>
                  <a:sym typeface="Wingdings"/>
                </a:rPr>
                <a:t></a:t>
              </a:r>
              <a:endParaRPr lang="uk-UA" b="1" kern="0" dirty="0">
                <a:solidFill>
                  <a:srgbClr val="000000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29" name="Rectangle 64"/>
            <p:cNvSpPr/>
            <p:nvPr/>
          </p:nvSpPr>
          <p:spPr>
            <a:xfrm>
              <a:off x="1865157" y="5213282"/>
              <a:ext cx="8771018" cy="457200"/>
            </a:xfrm>
            <a:prstGeom prst="rect">
              <a:avLst/>
            </a:prstGeom>
            <a:solidFill>
              <a:srgbClr val="F0F0F0"/>
            </a:solidFill>
            <a:ln w="381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 anchorCtr="0"/>
            <a:lstStyle/>
            <a:p>
              <a:pPr marL="3175">
                <a:lnSpc>
                  <a:spcPct val="70000"/>
                </a:lnSpc>
                <a:spcBef>
                  <a:spcPts val="100"/>
                </a:spcBef>
                <a:spcAft>
                  <a:spcPts val="100"/>
                </a:spcAft>
              </a:pPr>
              <a:r>
                <a:rPr lang="ru-RU" sz="1600" b="1" dirty="0">
                  <a:solidFill>
                    <a:srgbClr val="000000"/>
                  </a:solidFill>
                  <a:cs typeface="Calibri" panose="020F0502020204030204" pitchFamily="34" charset="0"/>
                </a:rPr>
                <a:t>Затраты на производство электрической энергии, учитываемые при формировании предельных тарифов на электрическую энергию включают в себя покупку электроэнергии у расчетно-финансового центра по поддержке возобновляемых источников энергии.</a:t>
              </a: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2993417" y="5380338"/>
            <a:ext cx="8855101" cy="584775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360363" indent="-268288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0000"/>
                </a:solidFill>
                <a:cs typeface="Calibri" panose="020F0502020204030204" pitchFamily="34" charset="0"/>
              </a:rPr>
              <a:t>Таким образом, МАЭК является условным потребителем электроэнергии ВИЭ и обязан приобретать  ее у ТОО «РФЦ по ВИЭ</a:t>
            </a:r>
            <a:r>
              <a:rPr lang="ru-RU" sz="1600" b="1" dirty="0" smtClean="0">
                <a:solidFill>
                  <a:srgbClr val="000000"/>
                </a:solidFill>
                <a:cs typeface="Calibri" panose="020F0502020204030204" pitchFamily="34" charset="0"/>
              </a:rPr>
              <a:t>»</a:t>
            </a:r>
            <a:endParaRPr lang="ru-RU" sz="1600" b="1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993417" y="2228704"/>
            <a:ext cx="88551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cs typeface="Calibri" panose="020F0502020204030204" pitchFamily="34" charset="0"/>
              </a:rPr>
              <a:t>В соответствие с Законодательством Республики Казахстан</a:t>
            </a:r>
            <a:r>
              <a:rPr lang="ru-RU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:</a:t>
            </a:r>
            <a:endParaRPr lang="ru-RU" b="1" dirty="0">
              <a:solidFill>
                <a:srgbClr val="002060"/>
              </a:solidFill>
              <a:cs typeface="Calibri" panose="020F0502020204030204" pitchFamily="34" charset="0"/>
            </a:endParaRPr>
          </a:p>
        </p:txBody>
      </p:sp>
      <p:pic>
        <p:nvPicPr>
          <p:cNvPr id="32" name="Picture 23" descr="Рисунок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55" y="2403962"/>
            <a:ext cx="1756315" cy="12180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D:\system_data\Desktop\vetrovye-jelektrostancii-1068x60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31" y="831925"/>
            <a:ext cx="1966763" cy="11066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4131999381"/>
              </p:ext>
            </p:extLst>
          </p:nvPr>
        </p:nvGraphicFramePr>
        <p:xfrm>
          <a:off x="168840" y="3605588"/>
          <a:ext cx="2523745" cy="2635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6" name="TextBox 2"/>
          <p:cNvSpPr txBox="1">
            <a:spLocks noChangeArrowheads="1"/>
          </p:cNvSpPr>
          <p:nvPr/>
        </p:nvSpPr>
        <p:spPr bwMode="auto">
          <a:xfrm>
            <a:off x="368704" y="6157232"/>
            <a:ext cx="2124016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1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Сумма </a:t>
            </a:r>
            <a:r>
              <a:rPr lang="ru-RU" sz="11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затрат:</a:t>
            </a:r>
          </a:p>
          <a:p>
            <a:pPr eaLnBrk="1" hangingPunct="1"/>
            <a:r>
              <a:rPr lang="ru-RU" sz="11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171                    </a:t>
            </a:r>
            <a:r>
              <a:rPr lang="ru-RU" altLang="ru-RU" sz="11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2 075</a:t>
            </a:r>
          </a:p>
          <a:p>
            <a:pPr eaLnBrk="1" hangingPunct="1"/>
            <a:r>
              <a:rPr lang="ru-RU" sz="11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1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1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тенге</a:t>
            </a:r>
            <a:r>
              <a:rPr lang="ru-RU" sz="11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млн</a:t>
            </a:r>
            <a:r>
              <a:rPr lang="ru-RU" sz="11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1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тенге</a:t>
            </a:r>
            <a:endParaRPr lang="ru-RU" sz="11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верх 27"/>
          <p:cNvSpPr/>
          <p:nvPr/>
        </p:nvSpPr>
        <p:spPr>
          <a:xfrm rot="10800000">
            <a:off x="1289598" y="1928367"/>
            <a:ext cx="282228" cy="494536"/>
          </a:xfrm>
          <a:prstGeom prst="upArrow">
            <a:avLst>
              <a:gd name="adj1" fmla="val 44286"/>
              <a:gd name="adj2" fmla="val 54657"/>
            </a:avLst>
          </a:prstGeom>
          <a:gradFill>
            <a:gsLst>
              <a:gs pos="0">
                <a:srgbClr val="701506"/>
              </a:gs>
              <a:gs pos="34000">
                <a:srgbClr val="E82D0E"/>
              </a:gs>
              <a:gs pos="8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3662016" y="748002"/>
            <a:ext cx="15866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4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Сумма затрат, млн. </a:t>
            </a:r>
            <a:r>
              <a:rPr lang="ru-RU" altLang="ru-RU" sz="14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тенге</a:t>
            </a:r>
            <a:endParaRPr lang="ru-RU" sz="1400" b="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2709418" y="910587"/>
            <a:ext cx="1144622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тенге/</a:t>
            </a:r>
            <a:r>
              <a:rPr lang="ru-RU" altLang="ru-RU" sz="1400" b="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кВтч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-8164" y="-33524"/>
            <a:ext cx="12200164" cy="721822"/>
            <a:chOff x="0" y="-33524"/>
            <a:chExt cx="12192000" cy="721822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aintStrokes intensity="3"/>
                      </a14:imgEffect>
                      <a14:imgEffect>
                        <a14:colorTemperature colorTemp="4700"/>
                      </a14:imgEffect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-33524"/>
              <a:ext cx="12192000" cy="598439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0" y="564916"/>
              <a:ext cx="12192000" cy="123382"/>
            </a:xfrm>
            <a:prstGeom prst="rect">
              <a:avLst/>
            </a:prstGeom>
            <a:gradFill flip="none" rotWithShape="1">
              <a:gsLst>
                <a:gs pos="0">
                  <a:srgbClr val="295DC5"/>
                </a:gs>
                <a:gs pos="50000">
                  <a:srgbClr val="002060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70034" y="75942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000" b="1" dirty="0">
                <a:solidFill>
                  <a:schemeClr val="bg1"/>
                </a:solidFill>
              </a:endParaRPr>
            </a:p>
          </p:txBody>
        </p:sp>
        <p:pic>
          <p:nvPicPr>
            <p:cNvPr id="11" name="Picture 12" descr="D:\4 Рабочие документы\4 Материалы для оформления призентаций по МАЭК\МАЭК лого фильмы\Логотип МАЭК\Олег\LOGOTYPES\FOR MS OFFICE (RGB)\Cyrillic\PNG\лого3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5545" y="-2907"/>
              <a:ext cx="1716190" cy="53720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Номер слайда 1"/>
          <p:cNvSpPr txBox="1">
            <a:spLocks/>
          </p:cNvSpPr>
          <p:nvPr/>
        </p:nvSpPr>
        <p:spPr>
          <a:xfrm>
            <a:off x="11640065" y="6356350"/>
            <a:ext cx="413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DD7205-15FA-44D4-AB6C-8C0A7B12EAD5}" type="slidenum">
              <a:rPr lang="ru-RU" sz="1400" smtClean="0"/>
              <a:pPr/>
              <a:t>4</a:t>
            </a:fld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61984" y="-15498"/>
            <a:ext cx="87791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>
                <a:solidFill>
                  <a:schemeClr val="bg1"/>
                </a:solidFill>
              </a:rPr>
              <a:t>3</a:t>
            </a:r>
            <a:r>
              <a:rPr lang="ru-RU" altLang="ru-RU" b="1" dirty="0" smtClean="0">
                <a:solidFill>
                  <a:schemeClr val="bg1"/>
                </a:solidFill>
              </a:rPr>
              <a:t>. </a:t>
            </a:r>
            <a:r>
              <a:rPr lang="ru-RU" b="1" dirty="0">
                <a:solidFill>
                  <a:schemeClr val="bg1"/>
                </a:solidFill>
              </a:rPr>
              <a:t>Затраты </a:t>
            </a:r>
            <a:r>
              <a:rPr lang="ru-RU" b="1" dirty="0" smtClean="0">
                <a:solidFill>
                  <a:schemeClr val="bg1"/>
                </a:solidFill>
              </a:rPr>
              <a:t>МАЭК на </a:t>
            </a:r>
            <a:r>
              <a:rPr lang="ru-RU" b="1" dirty="0">
                <a:solidFill>
                  <a:schemeClr val="bg1"/>
                </a:solidFill>
              </a:rPr>
              <a:t>производство </a:t>
            </a:r>
            <a:r>
              <a:rPr lang="ru-RU" b="1" dirty="0" smtClean="0">
                <a:solidFill>
                  <a:schemeClr val="bg1"/>
                </a:solidFill>
              </a:rPr>
              <a:t>электроэнергии</a:t>
            </a:r>
            <a:r>
              <a:rPr lang="ru-RU" b="1" dirty="0">
                <a:solidFill>
                  <a:schemeClr val="bg1"/>
                </a:solidFill>
              </a:rPr>
              <a:t>, учитываемые при </a:t>
            </a:r>
            <a:r>
              <a:rPr lang="ru-RU" b="1" dirty="0" smtClean="0">
                <a:solidFill>
                  <a:schemeClr val="bg1"/>
                </a:solidFill>
              </a:rPr>
              <a:t>формировании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предельных </a:t>
            </a:r>
            <a:r>
              <a:rPr lang="ru-RU" b="1" dirty="0">
                <a:solidFill>
                  <a:schemeClr val="bg1"/>
                </a:solidFill>
              </a:rPr>
              <a:t>тарифов</a:t>
            </a:r>
            <a:r>
              <a:rPr lang="ru-RU" altLang="ru-RU" b="1" dirty="0">
                <a:solidFill>
                  <a:schemeClr val="bg1"/>
                </a:solidFill>
              </a:rPr>
              <a:t> на 2019-2025 </a:t>
            </a:r>
            <a:r>
              <a:rPr lang="ru-RU" altLang="ru-RU" b="1" dirty="0" smtClean="0">
                <a:solidFill>
                  <a:schemeClr val="bg1"/>
                </a:solidFill>
              </a:rPr>
              <a:t>год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92165"/>
              </p:ext>
            </p:extLst>
          </p:nvPr>
        </p:nvGraphicFramePr>
        <p:xfrm>
          <a:off x="5479233" y="748002"/>
          <a:ext cx="6632448" cy="4669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79847"/>
              </p:ext>
            </p:extLst>
          </p:nvPr>
        </p:nvGraphicFramePr>
        <p:xfrm>
          <a:off x="254411" y="1239647"/>
          <a:ext cx="4820509" cy="3812244"/>
        </p:xfrm>
        <a:graphic>
          <a:graphicData uri="http://schemas.openxmlformats.org/drawingml/2006/table">
            <a:tbl>
              <a:tblPr/>
              <a:tblGrid>
                <a:gridCol w="467965"/>
                <a:gridCol w="2029968"/>
                <a:gridCol w="1042416"/>
                <a:gridCol w="1280160"/>
              </a:tblGrid>
              <a:tr h="651256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7620" marR="7620" marT="76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Тариф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электроэнергию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 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том числе: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12,12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46 658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27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Топливо</a:t>
                      </a: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6,17</a:t>
                      </a: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23 748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085">
                <a:tc>
                  <a:txBody>
                    <a:bodyPr/>
                    <a:lstStyle/>
                    <a:p>
                      <a:pPr marL="0" indent="0"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ru-RU" sz="1400" u="none" strike="noStrike" dirty="0" smtClean="0">
                          <a:effectLst/>
                        </a:rPr>
                        <a:t>Сырье и материалы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1,63</a:t>
                      </a: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6 256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96">
                <a:tc>
                  <a:txBody>
                    <a:bodyPr/>
                    <a:lstStyle/>
                    <a:p>
                      <a:pPr marL="0" indent="0"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Расходы на оплату труда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0,58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2 228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068">
                <a:tc>
                  <a:txBody>
                    <a:bodyPr/>
                    <a:lstStyle/>
                    <a:p>
                      <a:pPr marL="0" indent="0"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ru-RU" sz="1400" u="none" strike="noStrike" dirty="0" smtClean="0">
                          <a:effectLst/>
                        </a:rPr>
                        <a:t>Диспетчеризация и балансирование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1 284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27">
                <a:tc>
                  <a:txBody>
                    <a:bodyPr/>
                    <a:lstStyle/>
                    <a:p>
                      <a:pPr marL="0" indent="0"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Ремонтные работы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0,85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3 262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27">
                <a:tc>
                  <a:txBody>
                    <a:bodyPr/>
                    <a:lstStyle/>
                    <a:p>
                      <a:pPr marL="0" indent="0"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Амортизация</a:t>
                      </a: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1 23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869">
                <a:tc>
                  <a:txBody>
                    <a:bodyPr/>
                    <a:lstStyle/>
                    <a:p>
                      <a:pPr marL="0" indent="0"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ru-RU" sz="1400" u="none" strike="noStrike" dirty="0" smtClean="0">
                          <a:effectLst/>
                        </a:rPr>
                        <a:t>Прочие производственные расходы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1,23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4 759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27">
                <a:tc>
                  <a:txBody>
                    <a:bodyPr/>
                    <a:lstStyle/>
                    <a:p>
                      <a:pPr marL="0" indent="0" algn="l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ru-RU" sz="1400" b="1" u="none" strike="noStrike" dirty="0" smtClean="0">
                          <a:effectLst/>
                        </a:rPr>
                        <a:t>ВИЭ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0,54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2 075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27">
                <a:tc>
                  <a:txBody>
                    <a:bodyPr/>
                    <a:lstStyle/>
                    <a:p>
                      <a:pPr marL="0" indent="0"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Расходы периода</a:t>
                      </a: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0,47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1 812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" marR="7620" marT="7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82"/>
          <p:cNvSpPr/>
          <p:nvPr/>
        </p:nvSpPr>
        <p:spPr>
          <a:xfrm>
            <a:off x="254411" y="5367528"/>
            <a:ext cx="11312749" cy="1325880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  <a:effectLst>
            <a:glow rad="101600">
              <a:srgbClr val="FF99FF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400"/>
              </a:spcAft>
              <a:buFont typeface="Wingdings" pitchFamily="2" charset="2"/>
              <a:buChar char="ü"/>
            </a:pPr>
            <a:r>
              <a:rPr lang="ru-RU" sz="1300" b="1" dirty="0" smtClean="0">
                <a:solidFill>
                  <a:schemeClr val="tx1"/>
                </a:solidFill>
              </a:rPr>
              <a:t>Предельные тарифы на </a:t>
            </a:r>
            <a:r>
              <a:rPr lang="ru-RU" sz="1300" b="1" dirty="0">
                <a:solidFill>
                  <a:schemeClr val="tx1"/>
                </a:solidFill>
              </a:rPr>
              <a:t>электрическую энергию утверждаются на срок, равный семи годам, с разбивкой по годам и при необходимости корректируются</a:t>
            </a:r>
            <a:r>
              <a:rPr lang="ru-RU" sz="1300" b="1" dirty="0" smtClean="0">
                <a:solidFill>
                  <a:schemeClr val="tx1"/>
                </a:solidFill>
              </a:rPr>
              <a:t>. </a:t>
            </a:r>
            <a:r>
              <a:rPr lang="ru-RU" sz="1300" i="1" dirty="0" smtClean="0">
                <a:solidFill>
                  <a:schemeClr val="tx1"/>
                </a:solidFill>
              </a:rPr>
              <a:t>(пункт 2 </a:t>
            </a:r>
            <a:r>
              <a:rPr lang="ru-RU" sz="1300" i="1" dirty="0">
                <a:solidFill>
                  <a:schemeClr val="tx1"/>
                </a:solidFill>
              </a:rPr>
              <a:t>статьи </a:t>
            </a:r>
            <a:r>
              <a:rPr lang="ru-RU" sz="1300" i="1" dirty="0" smtClean="0">
                <a:solidFill>
                  <a:schemeClr val="tx1"/>
                </a:solidFill>
              </a:rPr>
              <a:t>12-1 </a:t>
            </a:r>
            <a:r>
              <a:rPr lang="ru-RU" sz="1300" i="1" dirty="0">
                <a:solidFill>
                  <a:schemeClr val="tx1"/>
                </a:solidFill>
              </a:rPr>
              <a:t>Закона «Об электроэнергетике</a:t>
            </a:r>
            <a:r>
              <a:rPr lang="ru-RU" sz="1300" i="1" dirty="0" smtClean="0">
                <a:solidFill>
                  <a:schemeClr val="tx1"/>
                </a:solidFill>
              </a:rPr>
              <a:t>»)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300" b="1" dirty="0" smtClean="0">
                <a:solidFill>
                  <a:schemeClr val="tx1"/>
                </a:solidFill>
              </a:rPr>
              <a:t>В </a:t>
            </a:r>
            <a:r>
              <a:rPr lang="ru-RU" sz="1300" b="1" dirty="0">
                <a:solidFill>
                  <a:schemeClr val="tx1"/>
                </a:solidFill>
              </a:rPr>
              <a:t>случае необходимости корректировки предельного тарифа на электрическую энергию </a:t>
            </a:r>
            <a:r>
              <a:rPr lang="ru-RU" sz="1300" b="1" dirty="0" err="1">
                <a:solidFill>
                  <a:schemeClr val="tx1"/>
                </a:solidFill>
              </a:rPr>
              <a:t>энергопроизводящие</a:t>
            </a:r>
            <a:r>
              <a:rPr lang="ru-RU" sz="1300" b="1" dirty="0">
                <a:solidFill>
                  <a:schemeClr val="tx1"/>
                </a:solidFill>
              </a:rPr>
              <a:t> организации в срок до 1 сентября представляют в уполномоченный орган информацию о прогнозируемом увеличении основных затрат на производство электрической </a:t>
            </a:r>
            <a:r>
              <a:rPr lang="ru-RU" sz="1300" b="1" dirty="0" smtClean="0">
                <a:solidFill>
                  <a:schemeClr val="tx1"/>
                </a:solidFill>
              </a:rPr>
              <a:t>энергии.</a:t>
            </a:r>
          </a:p>
          <a:p>
            <a:pPr marL="265113"/>
            <a:r>
              <a:rPr lang="ru-RU" sz="1300" i="1" dirty="0" smtClean="0">
                <a:solidFill>
                  <a:schemeClr val="tx1"/>
                </a:solidFill>
              </a:rPr>
              <a:t>(пункт </a:t>
            </a:r>
            <a:r>
              <a:rPr lang="ru-RU" sz="1300" i="1" dirty="0">
                <a:solidFill>
                  <a:schemeClr val="tx1"/>
                </a:solidFill>
              </a:rPr>
              <a:t>11 Правил утверждения предельного тарифа на электрическую энергию, предельного тарифа на балансирующую электроэнергию и предельного тарифа на услугу по поддержанию готовности электрической </a:t>
            </a:r>
            <a:r>
              <a:rPr lang="ru-RU" sz="1300" i="1" dirty="0" smtClean="0">
                <a:solidFill>
                  <a:schemeClr val="tx1"/>
                </a:solidFill>
              </a:rPr>
              <a:t>мощности)</a:t>
            </a:r>
            <a:endParaRPr lang="ru-RU" sz="13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40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8164" y="-33524"/>
            <a:ext cx="12200164" cy="721822"/>
            <a:chOff x="0" y="-33524"/>
            <a:chExt cx="12192000" cy="721822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aintStrokes intensity="3"/>
                      </a14:imgEffect>
                      <a14:imgEffect>
                        <a14:colorTemperature colorTemp="4700"/>
                      </a14:imgEffect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-33524"/>
              <a:ext cx="12192000" cy="598439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0" y="564916"/>
              <a:ext cx="12192000" cy="123382"/>
            </a:xfrm>
            <a:prstGeom prst="rect">
              <a:avLst/>
            </a:prstGeom>
            <a:gradFill flip="none" rotWithShape="1">
              <a:gsLst>
                <a:gs pos="0">
                  <a:srgbClr val="295DC5"/>
                </a:gs>
                <a:gs pos="50000">
                  <a:srgbClr val="002060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70034" y="75942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000" b="1" dirty="0">
                <a:solidFill>
                  <a:schemeClr val="bg1"/>
                </a:solidFill>
              </a:endParaRPr>
            </a:p>
          </p:txBody>
        </p:sp>
        <p:pic>
          <p:nvPicPr>
            <p:cNvPr id="11" name="Picture 12" descr="D:\4 Рабочие документы\4 Материалы для оформления призентаций по МАЭК\МАЭК лого фильмы\Логотип МАЭК\Олег\LOGOTYPES\FOR MS OFFICE (RGB)\Cyrillic\PNG\лого3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5545" y="-2907"/>
              <a:ext cx="1716190" cy="53720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Прямоугольник 19"/>
          <p:cNvSpPr/>
          <p:nvPr/>
        </p:nvSpPr>
        <p:spPr>
          <a:xfrm>
            <a:off x="161984" y="75942"/>
            <a:ext cx="79172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4. % роста тарифов ЭПО </a:t>
            </a:r>
            <a:r>
              <a:rPr lang="ru-RU" sz="2000" b="1" dirty="0">
                <a:solidFill>
                  <a:schemeClr val="bg1"/>
                </a:solidFill>
              </a:rPr>
              <a:t>на электроэнергию </a:t>
            </a:r>
            <a:r>
              <a:rPr lang="ru-RU" sz="2000" b="1" dirty="0" smtClean="0">
                <a:solidFill>
                  <a:schemeClr val="bg1"/>
                </a:solidFill>
              </a:rPr>
              <a:t>по Республике Казахстан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24167541"/>
              </p:ext>
            </p:extLst>
          </p:nvPr>
        </p:nvGraphicFramePr>
        <p:xfrm>
          <a:off x="254412" y="806335"/>
          <a:ext cx="11682664" cy="5667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1295840" y="1756926"/>
            <a:ext cx="7341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(5,47)</a:t>
            </a:r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7452800" y="3774420"/>
            <a:ext cx="7341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(0,58)</a:t>
            </a: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8062400" y="3799084"/>
            <a:ext cx="7341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(0,48)</a:t>
            </a:r>
          </a:p>
        </p:txBody>
      </p:sp>
      <p:sp>
        <p:nvSpPr>
          <p:cNvPr id="17" name="TextBox 2"/>
          <p:cNvSpPr txBox="1">
            <a:spLocks noChangeArrowheads="1"/>
          </p:cNvSpPr>
          <p:nvPr/>
        </p:nvSpPr>
        <p:spPr bwMode="auto">
          <a:xfrm>
            <a:off x="8690288" y="3812484"/>
            <a:ext cx="7341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(0,19)</a:t>
            </a: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9290744" y="3817373"/>
            <a:ext cx="7341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(0,22)</a:t>
            </a:r>
          </a:p>
        </p:txBody>
      </p: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9900344" y="3835661"/>
            <a:ext cx="7341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(0,21)</a:t>
            </a:r>
          </a:p>
        </p:txBody>
      </p:sp>
      <p:sp>
        <p:nvSpPr>
          <p:cNvPr id="21" name="TextBox 2"/>
          <p:cNvSpPr txBox="1">
            <a:spLocks noChangeArrowheads="1"/>
          </p:cNvSpPr>
          <p:nvPr/>
        </p:nvSpPr>
        <p:spPr bwMode="auto">
          <a:xfrm>
            <a:off x="10518884" y="3844806"/>
            <a:ext cx="7341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(0,13)</a:t>
            </a: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11119544" y="3826518"/>
            <a:ext cx="7341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(0)</a:t>
            </a:r>
          </a:p>
        </p:txBody>
      </p:sp>
      <p:sp>
        <p:nvSpPr>
          <p:cNvPr id="23" name="TextBox 2"/>
          <p:cNvSpPr txBox="1">
            <a:spLocks noChangeArrowheads="1"/>
          </p:cNvSpPr>
          <p:nvPr/>
        </p:nvSpPr>
        <p:spPr bwMode="auto">
          <a:xfrm>
            <a:off x="5586391" y="3665688"/>
            <a:ext cx="7341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(1,10)</a:t>
            </a:r>
          </a:p>
        </p:txBody>
      </p:sp>
      <p:sp>
        <p:nvSpPr>
          <p:cNvPr id="24" name="TextBox 2"/>
          <p:cNvSpPr txBox="1">
            <a:spLocks noChangeArrowheads="1"/>
          </p:cNvSpPr>
          <p:nvPr/>
        </p:nvSpPr>
        <p:spPr bwMode="auto">
          <a:xfrm>
            <a:off x="6233600" y="3691558"/>
            <a:ext cx="7341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(0,76)</a:t>
            </a: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4968680" y="3639391"/>
            <a:ext cx="7341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(1,00)</a:t>
            </a:r>
          </a:p>
        </p:txBody>
      </p:sp>
      <p:sp>
        <p:nvSpPr>
          <p:cNvPr id="26" name="TextBox 2"/>
          <p:cNvSpPr txBox="1">
            <a:spLocks noChangeArrowheads="1"/>
          </p:cNvSpPr>
          <p:nvPr/>
        </p:nvSpPr>
        <p:spPr bwMode="auto">
          <a:xfrm>
            <a:off x="6837545" y="3728700"/>
            <a:ext cx="7341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(0,58)</a:t>
            </a:r>
          </a:p>
        </p:txBody>
      </p:sp>
      <p:sp>
        <p:nvSpPr>
          <p:cNvPr id="27" name="TextBox 2"/>
          <p:cNvSpPr txBox="1">
            <a:spLocks noChangeArrowheads="1"/>
          </p:cNvSpPr>
          <p:nvPr/>
        </p:nvSpPr>
        <p:spPr bwMode="auto">
          <a:xfrm>
            <a:off x="4368729" y="3558655"/>
            <a:ext cx="7341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(1,03)</a:t>
            </a:r>
          </a:p>
        </p:txBody>
      </p:sp>
      <p:sp>
        <p:nvSpPr>
          <p:cNvPr id="28" name="TextBox 2"/>
          <p:cNvSpPr txBox="1">
            <a:spLocks noChangeArrowheads="1"/>
          </p:cNvSpPr>
          <p:nvPr/>
        </p:nvSpPr>
        <p:spPr bwMode="auto">
          <a:xfrm>
            <a:off x="1897598" y="2875763"/>
            <a:ext cx="7341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(3,62)</a:t>
            </a:r>
          </a:p>
        </p:txBody>
      </p:sp>
      <p:sp>
        <p:nvSpPr>
          <p:cNvPr id="29" name="TextBox 2"/>
          <p:cNvSpPr txBox="1">
            <a:spLocks noChangeArrowheads="1"/>
          </p:cNvSpPr>
          <p:nvPr/>
        </p:nvSpPr>
        <p:spPr bwMode="auto">
          <a:xfrm>
            <a:off x="2505896" y="3016253"/>
            <a:ext cx="7341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(4,88)</a:t>
            </a:r>
          </a:p>
        </p:txBody>
      </p:sp>
      <p:sp>
        <p:nvSpPr>
          <p:cNvPr id="30" name="TextBox 2"/>
          <p:cNvSpPr txBox="1">
            <a:spLocks noChangeArrowheads="1"/>
          </p:cNvSpPr>
          <p:nvPr/>
        </p:nvSpPr>
        <p:spPr bwMode="auto">
          <a:xfrm>
            <a:off x="3124640" y="3087845"/>
            <a:ext cx="7341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(3,90)</a:t>
            </a:r>
          </a:p>
        </p:txBody>
      </p:sp>
      <p:sp>
        <p:nvSpPr>
          <p:cNvPr id="31" name="TextBox 2"/>
          <p:cNvSpPr txBox="1">
            <a:spLocks noChangeArrowheads="1"/>
          </p:cNvSpPr>
          <p:nvPr/>
        </p:nvSpPr>
        <p:spPr bwMode="auto">
          <a:xfrm>
            <a:off x="3761672" y="3287454"/>
            <a:ext cx="7341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(4,28)</a:t>
            </a:r>
          </a:p>
        </p:txBody>
      </p:sp>
      <p:sp>
        <p:nvSpPr>
          <p:cNvPr id="32" name="Номер слайда 1"/>
          <p:cNvSpPr txBox="1">
            <a:spLocks/>
          </p:cNvSpPr>
          <p:nvPr/>
        </p:nvSpPr>
        <p:spPr>
          <a:xfrm>
            <a:off x="11640065" y="6365494"/>
            <a:ext cx="413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DD7205-15FA-44D4-AB6C-8C0A7B12EAD5}" type="slidenum">
              <a:rPr lang="ru-RU" sz="1400" smtClean="0"/>
              <a:pPr/>
              <a:t>5</a:t>
            </a:fld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285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8164" y="-33524"/>
            <a:ext cx="12200164" cy="721822"/>
            <a:chOff x="0" y="-33524"/>
            <a:chExt cx="12192000" cy="721822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aintStrokes intensity="3"/>
                      </a14:imgEffect>
                      <a14:imgEffect>
                        <a14:colorTemperature colorTemp="4700"/>
                      </a14:imgEffect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-33524"/>
              <a:ext cx="12192000" cy="598439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0" y="564916"/>
              <a:ext cx="12192000" cy="123382"/>
            </a:xfrm>
            <a:prstGeom prst="rect">
              <a:avLst/>
            </a:prstGeom>
            <a:gradFill flip="none" rotWithShape="1">
              <a:gsLst>
                <a:gs pos="0">
                  <a:srgbClr val="295DC5"/>
                </a:gs>
                <a:gs pos="50000">
                  <a:srgbClr val="002060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70034" y="75942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000" b="1" dirty="0">
                <a:solidFill>
                  <a:schemeClr val="bg1"/>
                </a:solidFill>
              </a:endParaRPr>
            </a:p>
          </p:txBody>
        </p:sp>
        <p:pic>
          <p:nvPicPr>
            <p:cNvPr id="11" name="Picture 12" descr="D:\4 Рабочие документы\4 Материалы для оформления призентаций по МАЭК\МАЭК лого фильмы\Логотип МАЭК\Олег\LOGOTYPES\FOR MS OFFICE (RGB)\Cyrillic\PNG\лого3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5545" y="-2907"/>
              <a:ext cx="1716190" cy="53720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Номер слайда 1"/>
          <p:cNvSpPr txBox="1">
            <a:spLocks/>
          </p:cNvSpPr>
          <p:nvPr/>
        </p:nvSpPr>
        <p:spPr>
          <a:xfrm>
            <a:off x="11640065" y="6356350"/>
            <a:ext cx="413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DD7205-15FA-44D4-AB6C-8C0A7B12EAD5}" type="slidenum">
              <a:rPr lang="ru-RU" sz="1400" smtClean="0"/>
              <a:pPr/>
              <a:t>6</a:t>
            </a:fld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61984" y="75942"/>
            <a:ext cx="64198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5. Изменение тарифа </a:t>
            </a:r>
            <a:r>
              <a:rPr lang="ru-RU" sz="2000" b="1" dirty="0">
                <a:solidFill>
                  <a:schemeClr val="bg1"/>
                </a:solidFill>
              </a:rPr>
              <a:t>на электроэнергию для </a:t>
            </a:r>
            <a:r>
              <a:rPr lang="ru-RU" sz="2000" b="1" dirty="0" smtClean="0">
                <a:solidFill>
                  <a:schemeClr val="bg1"/>
                </a:solidFill>
              </a:rPr>
              <a:t>населения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960682"/>
              </p:ext>
            </p:extLst>
          </p:nvPr>
        </p:nvGraphicFramePr>
        <p:xfrm>
          <a:off x="877191" y="1791240"/>
          <a:ext cx="10442787" cy="4171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180"/>
                <a:gridCol w="1261500"/>
                <a:gridCol w="1261500"/>
                <a:gridCol w="1261500"/>
                <a:gridCol w="1261500"/>
                <a:gridCol w="1236783"/>
                <a:gridCol w="1251116"/>
                <a:gridCol w="1167708"/>
              </a:tblGrid>
              <a:tr h="412464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города, района МО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>
                    <a:solidFill>
                      <a:srgbClr val="6691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Тариф </a:t>
                      </a:r>
                      <a:endParaRPr lang="en-US" sz="1500" b="1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до 01.11.2019г.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>
                    <a:solidFill>
                      <a:srgbClr val="6691C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Тариф с 01.11.2019г.</a:t>
                      </a:r>
                    </a:p>
                  </a:txBody>
                  <a:tcPr marL="91428" marR="91428" marT="45724" marB="45724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691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  <a:endParaRPr lang="ru-RU" sz="15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1C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>
                    <a:solidFill>
                      <a:srgbClr val="6691C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5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>
                    <a:solidFill>
                      <a:srgbClr val="6691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Прирост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6691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Рост к действую-щему тарифу, %</a:t>
                      </a:r>
                    </a:p>
                  </a:txBody>
                  <a:tcPr marL="91428" marR="91428" marT="45724" marB="45724" anchor="ctr">
                    <a:solidFill>
                      <a:srgbClr val="6691C6"/>
                    </a:solidFill>
                  </a:tcPr>
                </a:tc>
              </a:tr>
              <a:tr h="978408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5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>
                    <a:solidFill>
                      <a:srgbClr val="6691C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5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>
                    <a:solidFill>
                      <a:srgbClr val="6691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Тариф МАЭК</a:t>
                      </a:r>
                      <a:endParaRPr lang="en-US" sz="1500" b="1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 01.11.2019г.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1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Тариф на передачу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АУЭС/МРЭК/ ГКП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1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Тариф ЭСО*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1C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5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>
                    <a:solidFill>
                      <a:srgbClr val="6691C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500" b="1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>
                    <a:solidFill>
                      <a:srgbClr val="6691C6"/>
                    </a:solidFill>
                  </a:tcPr>
                </a:tc>
              </a:tr>
              <a:tr h="688228">
                <a:tc>
                  <a:txBody>
                    <a:bodyPr/>
                    <a:lstStyle/>
                    <a:p>
                      <a:pPr algn="l"/>
                      <a:r>
                        <a:rPr lang="ru-RU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г. Актау</a:t>
                      </a:r>
                      <a:endParaRPr lang="ru-RU" sz="16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15,48</a:t>
                      </a:r>
                      <a:endParaRPr lang="ru-RU" sz="16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15,96</a:t>
                      </a:r>
                      <a:endParaRPr lang="ru-RU" sz="1600" b="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12,12</a:t>
                      </a:r>
                      <a:endParaRPr lang="ru-RU" sz="16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2,54</a:t>
                      </a:r>
                      <a:endParaRPr lang="ru-RU" sz="16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ru-RU" sz="1600" b="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0,48</a:t>
                      </a:r>
                      <a:endParaRPr lang="ru-RU" sz="1600" b="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3,1 %</a:t>
                      </a:r>
                      <a:endParaRPr lang="ru-RU" sz="16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</a:tr>
              <a:tr h="688228">
                <a:tc>
                  <a:txBody>
                    <a:bodyPr/>
                    <a:lstStyle/>
                    <a:p>
                      <a:pPr algn="l"/>
                      <a:r>
                        <a:rPr lang="ru-RU" sz="1600" b="0" kern="1200" dirty="0" err="1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Мунайлинский</a:t>
                      </a:r>
                      <a:r>
                        <a:rPr lang="ru-RU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район</a:t>
                      </a:r>
                      <a:endParaRPr lang="ru-RU" sz="16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13,95</a:t>
                      </a:r>
                      <a:endParaRPr lang="ru-RU" sz="16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14,43</a:t>
                      </a:r>
                      <a:endParaRPr lang="ru-RU" sz="1600" b="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12,12</a:t>
                      </a:r>
                      <a:endParaRPr lang="ru-RU" sz="16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1,31</a:t>
                      </a: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1,0</a:t>
                      </a:r>
                      <a:endParaRPr lang="ru-RU" sz="16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0,48</a:t>
                      </a:r>
                      <a:endParaRPr lang="ru-RU" sz="1600" b="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3,4 %</a:t>
                      </a:r>
                      <a:endParaRPr lang="ru-RU" sz="16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</a:tr>
              <a:tr h="6882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г. Жана </a:t>
                      </a:r>
                      <a:r>
                        <a:rPr lang="ru-RU" sz="1600" b="0" kern="1200" dirty="0" err="1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Озен</a:t>
                      </a:r>
                      <a:endParaRPr lang="ru-RU" sz="1600" b="0" kern="1200" dirty="0" smtClean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17,84</a:t>
                      </a:r>
                      <a:endParaRPr lang="ru-RU" sz="16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18,32</a:t>
                      </a:r>
                      <a:endParaRPr lang="ru-RU" sz="1600" b="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12,12</a:t>
                      </a:r>
                      <a:endParaRPr lang="ru-RU" sz="16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,8</a:t>
                      </a:r>
                      <a:r>
                        <a:rPr lang="en-US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/ 1,97</a:t>
                      </a: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1,35</a:t>
                      </a:r>
                      <a:endParaRPr lang="ru-RU" sz="1600" b="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0,48</a:t>
                      </a:r>
                      <a:endParaRPr lang="ru-RU" sz="1600" b="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2,6 %</a:t>
                      </a:r>
                      <a:endParaRPr lang="ru-RU" sz="16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</a:tr>
              <a:tr h="688228">
                <a:tc>
                  <a:txBody>
                    <a:bodyPr/>
                    <a:lstStyle/>
                    <a:p>
                      <a:pPr algn="l"/>
                      <a:r>
                        <a:rPr lang="ru-RU" sz="1600" b="0" kern="1200" dirty="0" err="1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Мангистауская</a:t>
                      </a:r>
                      <a:r>
                        <a:rPr lang="ru-RU" sz="1600" b="0" kern="1200" baseline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область</a:t>
                      </a:r>
                      <a:endParaRPr lang="ru-RU" sz="16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15,08</a:t>
                      </a:r>
                      <a:endParaRPr lang="ru-RU" sz="16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15,56</a:t>
                      </a:r>
                      <a:endParaRPr lang="ru-RU" sz="1600" b="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12,12</a:t>
                      </a:r>
                      <a:endParaRPr lang="ru-RU" sz="16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ru-RU" sz="16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1,16</a:t>
                      </a:r>
                      <a:endParaRPr lang="ru-RU" sz="1600" b="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0,48</a:t>
                      </a:r>
                      <a:endParaRPr lang="ru-RU" sz="1600" b="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3,2 %</a:t>
                      </a:r>
                      <a:endParaRPr lang="ru-RU" sz="16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24" marB="45724" anchor="ctr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754188" y="943519"/>
            <a:ext cx="8270875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Microsoft YaHei" pitchFamily="34" charset="-122"/>
                <a:cs typeface="Arial" panose="020B0604020202020204" pitchFamily="34" charset="0"/>
              </a:rPr>
              <a:t>Стоимость электроэнергии до конечного потребителя</a:t>
            </a:r>
            <a:endParaRPr lang="ru-RU" sz="2000" b="1" u="sng" dirty="0">
              <a:solidFill>
                <a:schemeClr val="tx1">
                  <a:lumMod val="85000"/>
                  <a:lumOff val="15000"/>
                </a:schemeClr>
              </a:solidFill>
              <a:ea typeface="Microsoft YaHei" pitchFamily="34" charset="-122"/>
              <a:cs typeface="Arial" panose="020B0604020202020204" pitchFamily="34" charset="0"/>
            </a:endParaRP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8725740" y="1444153"/>
            <a:ext cx="2119044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6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тенге/</a:t>
            </a:r>
            <a:r>
              <a:rPr lang="ru-RU" altLang="ru-RU" sz="1600" b="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кВтч</a:t>
            </a:r>
            <a:r>
              <a:rPr lang="ru-RU" altLang="ru-RU" sz="16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без НДС</a:t>
            </a:r>
            <a:endParaRPr lang="ru-RU" sz="16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1061445" y="6112802"/>
            <a:ext cx="965635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Примечание: * – тариф ЭСО предусматривает оплату за оказание услуги по мощности ТОО «РФЦ по ВИЭ» </a:t>
            </a:r>
            <a:endParaRPr lang="ru-RU" sz="1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04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8164" y="-33524"/>
            <a:ext cx="12200164" cy="721822"/>
            <a:chOff x="0" y="-33524"/>
            <a:chExt cx="12192000" cy="721822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aintStrokes intensity="3"/>
                      </a14:imgEffect>
                      <a14:imgEffect>
                        <a14:colorTemperature colorTemp="4700"/>
                      </a14:imgEffect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-33524"/>
              <a:ext cx="12192000" cy="598439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0" y="564916"/>
              <a:ext cx="12192000" cy="123382"/>
            </a:xfrm>
            <a:prstGeom prst="rect">
              <a:avLst/>
            </a:prstGeom>
            <a:gradFill flip="none" rotWithShape="1">
              <a:gsLst>
                <a:gs pos="0">
                  <a:srgbClr val="295DC5"/>
                </a:gs>
                <a:gs pos="50000">
                  <a:srgbClr val="002060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70034" y="75942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000" b="1" dirty="0">
                <a:solidFill>
                  <a:schemeClr val="bg1"/>
                </a:solidFill>
              </a:endParaRPr>
            </a:p>
          </p:txBody>
        </p:sp>
        <p:pic>
          <p:nvPicPr>
            <p:cNvPr id="11" name="Picture 12" descr="D:\4 Рабочие документы\4 Материалы для оформления призентаций по МАЭК\МАЭК лого фильмы\Логотип МАЭК\Олег\LOGOTYPES\FOR MS OFFICE (RGB)\Cyrillic\PNG\лого3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5545" y="-2907"/>
              <a:ext cx="1716190" cy="53720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Номер слайда 1"/>
          <p:cNvSpPr txBox="1">
            <a:spLocks/>
          </p:cNvSpPr>
          <p:nvPr/>
        </p:nvSpPr>
        <p:spPr>
          <a:xfrm>
            <a:off x="11640065" y="6356350"/>
            <a:ext cx="413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DD7205-15FA-44D4-AB6C-8C0A7B12EAD5}" type="slidenum">
              <a:rPr lang="ru-RU" sz="1400" smtClean="0"/>
              <a:pPr/>
              <a:t>7</a:t>
            </a:fld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61984" y="75942"/>
            <a:ext cx="8510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6. Анализ изменения стоимости электроэнергии для жилого фонда </a:t>
            </a:r>
            <a:r>
              <a:rPr lang="ru-RU" sz="2000" b="1" dirty="0" err="1" smtClean="0">
                <a:solidFill>
                  <a:schemeClr val="bg1"/>
                </a:solidFill>
              </a:rPr>
              <a:t>г.Актау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977323"/>
              </p:ext>
            </p:extLst>
          </p:nvPr>
        </p:nvGraphicFramePr>
        <p:xfrm>
          <a:off x="1853629" y="1500061"/>
          <a:ext cx="8569326" cy="354488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251120"/>
                <a:gridCol w="1152291"/>
                <a:gridCol w="1296326"/>
                <a:gridCol w="1053085"/>
                <a:gridCol w="1152307"/>
                <a:gridCol w="1152085"/>
                <a:gridCol w="864064"/>
                <a:gridCol w="648048"/>
              </a:tblGrid>
              <a:tr h="15833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Средний объем 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потребления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ИПУ</a:t>
                      </a:r>
                      <a:r>
                        <a:rPr lang="ru-RU" sz="1400" b="1" kern="1200" baseline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baseline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 месяц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тариф до конечного потребителя,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тенге/ кВтч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 НДС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(МАЭК 11,64)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Стоимость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ресурса,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тенге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(гр2*гр3)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тариф до конечного потребителя,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тенге/ </a:t>
                      </a:r>
                      <a:r>
                        <a:rPr lang="ru-RU" sz="1400" b="1" kern="1200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кВтч</a:t>
                      </a:r>
                      <a:endParaRPr lang="ru-RU" sz="1400" b="1" kern="12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 НДС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(МАЭК 12,12)</a:t>
                      </a: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Стоимость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ресурса,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тенге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(гр2*гр5)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Разница,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тенге</a:t>
                      </a: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% роста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6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1400" b="1" kern="1200" dirty="0" smtClean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комн.</a:t>
                      </a:r>
                      <a:endParaRPr lang="ru-RU" sz="1400" b="1" kern="120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190 кВтч</a:t>
                      </a:r>
                      <a:endParaRPr lang="ru-RU" sz="14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17,34</a:t>
                      </a:r>
                      <a:endParaRPr lang="ru-RU" sz="14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3 295</a:t>
                      </a:r>
                      <a:endParaRPr lang="ru-RU" sz="14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17,88</a:t>
                      </a:r>
                      <a:endParaRPr lang="ru-RU" sz="14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3 397</a:t>
                      </a:r>
                      <a:endParaRPr lang="ru-RU" sz="140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FF330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103</a:t>
                      </a:r>
                      <a:endParaRPr lang="ru-RU" sz="1400" b="1" kern="1200" dirty="0">
                        <a:solidFill>
                          <a:srgbClr val="FF330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3,1</a:t>
                      </a:r>
                      <a:endParaRPr lang="ru-RU" sz="1400" b="0" i="1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5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2-х </a:t>
                      </a:r>
                      <a:r>
                        <a:rPr lang="ru-RU" sz="1400" b="1" kern="1200" dirty="0" smtClean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комн.</a:t>
                      </a:r>
                      <a:endParaRPr lang="ru-RU" sz="1400" b="1" kern="120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246 кВтч</a:t>
                      </a:r>
                      <a:endParaRPr lang="ru-RU" sz="14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4 266</a:t>
                      </a:r>
                      <a:endParaRPr lang="ru-RU" sz="14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4 398</a:t>
                      </a:r>
                      <a:endParaRPr lang="ru-RU" sz="140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FF330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133</a:t>
                      </a:r>
                      <a:endParaRPr lang="ru-RU" sz="1400" b="1" kern="1200" dirty="0">
                        <a:solidFill>
                          <a:srgbClr val="FF330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3,1</a:t>
                      </a:r>
                      <a:endParaRPr lang="ru-RU" sz="1400" b="0" i="1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5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3-х-комн.</a:t>
                      </a:r>
                      <a:endParaRPr lang="ru-RU" sz="1400" b="1" kern="120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315 кВтч</a:t>
                      </a:r>
                      <a:endParaRPr lang="ru-RU" sz="14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5 462</a:t>
                      </a:r>
                      <a:endParaRPr lang="ru-RU" sz="1400" b="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baseline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5 632</a:t>
                      </a:r>
                      <a:endParaRPr lang="ru-RU" sz="1400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FF330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170</a:t>
                      </a:r>
                      <a:endParaRPr lang="ru-RU" sz="1400" b="1" kern="1200" dirty="0">
                        <a:solidFill>
                          <a:srgbClr val="FF330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kern="12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3,1</a:t>
                      </a:r>
                      <a:endParaRPr lang="ru-RU" sz="1400" b="0" i="1" kern="12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22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8164" y="-33524"/>
            <a:ext cx="12200164" cy="721822"/>
            <a:chOff x="0" y="-33524"/>
            <a:chExt cx="12192000" cy="721822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aintStrokes intensity="3"/>
                      </a14:imgEffect>
                      <a14:imgEffect>
                        <a14:colorTemperature colorTemp="4700"/>
                      </a14:imgEffect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-33524"/>
              <a:ext cx="12192000" cy="598439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0" y="564916"/>
              <a:ext cx="12192000" cy="123382"/>
            </a:xfrm>
            <a:prstGeom prst="rect">
              <a:avLst/>
            </a:prstGeom>
            <a:gradFill flip="none" rotWithShape="1">
              <a:gsLst>
                <a:gs pos="0">
                  <a:srgbClr val="295DC5"/>
                </a:gs>
                <a:gs pos="50000">
                  <a:srgbClr val="002060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70034" y="75942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000" b="1" dirty="0">
                <a:solidFill>
                  <a:schemeClr val="bg1"/>
                </a:solidFill>
              </a:endParaRPr>
            </a:p>
          </p:txBody>
        </p:sp>
        <p:pic>
          <p:nvPicPr>
            <p:cNvPr id="11" name="Picture 12" descr="D:\4 Рабочие документы\4 Материалы для оформления призентаций по МАЭК\МАЭК лого фильмы\Логотип МАЭК\Олег\LOGOTYPES\FOR MS OFFICE (RGB)\Cyrillic\PNG\лого3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5545" y="-2907"/>
              <a:ext cx="1716190" cy="53720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640935" y="2837204"/>
            <a:ext cx="105742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000" dirty="0" smtClean="0">
                <a:solidFill>
                  <a:srgbClr val="213B69"/>
                </a:solidFill>
              </a:rPr>
              <a:t>НАЗАРЛАРЫҢЫЗҒА РАХМЕТ!</a:t>
            </a:r>
          </a:p>
          <a:p>
            <a:pPr algn="ctr"/>
            <a:r>
              <a:rPr lang="ru-RU" sz="6000" dirty="0" smtClean="0">
                <a:solidFill>
                  <a:srgbClr val="213B69"/>
                </a:solidFill>
              </a:rPr>
              <a:t>СПАСИБО ЗА ВНИМАНИЕ!</a:t>
            </a:r>
            <a:endParaRPr lang="ru-RU" sz="6000" dirty="0">
              <a:solidFill>
                <a:srgbClr val="213B69"/>
              </a:solidFill>
            </a:endParaRPr>
          </a:p>
        </p:txBody>
      </p:sp>
      <p:sp>
        <p:nvSpPr>
          <p:cNvPr id="12" name="Номер слайда 1"/>
          <p:cNvSpPr txBox="1">
            <a:spLocks/>
          </p:cNvSpPr>
          <p:nvPr/>
        </p:nvSpPr>
        <p:spPr>
          <a:xfrm>
            <a:off x="11640065" y="6356350"/>
            <a:ext cx="413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DD7205-15FA-44D4-AB6C-8C0A7B12EAD5}" type="slidenum">
              <a:rPr lang="ru-RU" sz="1400" smtClean="0"/>
              <a:pPr/>
              <a:t>8</a:t>
            </a:fld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7224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blank">
  <a:themeElements>
    <a:clrScheme name="SK Transformation">
      <a:dk1>
        <a:sysClr val="windowText" lastClr="000000"/>
      </a:dk1>
      <a:lt1>
        <a:sysClr val="window" lastClr="FFFFFF"/>
      </a:lt1>
      <a:dk2>
        <a:srgbClr val="082C50"/>
      </a:dk2>
      <a:lt2>
        <a:srgbClr val="808080"/>
      </a:lt2>
      <a:accent1>
        <a:srgbClr val="E2E2E2"/>
      </a:accent1>
      <a:accent2>
        <a:srgbClr val="CCE3F2"/>
      </a:accent2>
      <a:accent3>
        <a:srgbClr val="DC8700"/>
      </a:accent3>
      <a:accent4>
        <a:srgbClr val="E94244"/>
      </a:accent4>
      <a:accent5>
        <a:srgbClr val="FFDA07"/>
      </a:accent5>
      <a:accent6>
        <a:srgbClr val="049536"/>
      </a:accent6>
      <a:hlink>
        <a:srgbClr val="006CBA"/>
      </a:hlink>
      <a:folHlink>
        <a:srgbClr val="349AD3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 anchor="t">
        <a:spAutoFit/>
      </a:bodyPr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15414</TotalTime>
  <Words>886</Words>
  <Application>Microsoft Office PowerPoint</Application>
  <PresentationFormat>Произвольный</PresentationFormat>
  <Paragraphs>250</Paragraphs>
  <Slides>8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8_blank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АО "НАК "Казатомпром"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Клюева Галина</dc:creator>
  <cp:lastModifiedBy>Жумаканов Булат</cp:lastModifiedBy>
  <cp:revision>969</cp:revision>
  <cp:lastPrinted>2019-10-18T08:43:02Z</cp:lastPrinted>
  <dcterms:created xsi:type="dcterms:W3CDTF">2016-08-18T09:46:11Z</dcterms:created>
  <dcterms:modified xsi:type="dcterms:W3CDTF">2019-10-21T03:28:06Z</dcterms:modified>
</cp:coreProperties>
</file>